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0" r:id="rId4"/>
    <p:sldId id="257" r:id="rId5"/>
    <p:sldId id="259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7" r:id="rId37"/>
    <p:sldId id="298" r:id="rId38"/>
    <p:sldId id="299" r:id="rId39"/>
    <p:sldId id="300" r:id="rId40"/>
    <p:sldId id="301" r:id="rId41"/>
    <p:sldId id="293" r:id="rId42"/>
    <p:sldId id="294" r:id="rId43"/>
    <p:sldId id="295" r:id="rId44"/>
    <p:sldId id="296" r:id="rId45"/>
    <p:sldId id="266" r:id="rId46"/>
    <p:sldId id="280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4629"/>
  </p:normalViewPr>
  <p:slideViewPr>
    <p:cSldViewPr snapToGrid="0" snapToObjects="1">
      <p:cViewPr varScale="1">
        <p:scale>
          <a:sx n="90" d="100"/>
          <a:sy n="90" d="100"/>
        </p:scale>
        <p:origin x="232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531062-4C9C-4EF6-A434-0EEE5DDA3E0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988ADCA-E8AE-4FFF-8521-3CEC3269002F}">
      <dgm:prSet/>
      <dgm:spPr/>
      <dgm:t>
        <a:bodyPr/>
        <a:lstStyle/>
        <a:p>
          <a:r>
            <a:rPr lang="en-US"/>
            <a:t>Re-examine 1-UIP and other early proposed alternatives  </a:t>
          </a:r>
        </a:p>
      </dgm:t>
    </dgm:pt>
    <dgm:pt modelId="{3351E7BB-5BC7-45F1-B848-C0B5B00F45DD}" type="parTrans" cxnId="{D3B8CE95-061D-4312-8E91-A49A7ECAC78C}">
      <dgm:prSet/>
      <dgm:spPr/>
      <dgm:t>
        <a:bodyPr/>
        <a:lstStyle/>
        <a:p>
          <a:endParaRPr lang="en-US"/>
        </a:p>
      </dgm:t>
    </dgm:pt>
    <dgm:pt modelId="{8BAC857B-A3F1-4602-AAD3-8524D19FD8A2}" type="sibTrans" cxnId="{D3B8CE95-061D-4312-8E91-A49A7ECAC78C}">
      <dgm:prSet/>
      <dgm:spPr/>
      <dgm:t>
        <a:bodyPr/>
        <a:lstStyle/>
        <a:p>
          <a:endParaRPr lang="en-US"/>
        </a:p>
      </dgm:t>
    </dgm:pt>
    <dgm:pt modelId="{06662A7B-2ADA-4FB6-AA4F-911E4D18C36B}">
      <dgm:prSet/>
      <dgm:spPr/>
      <dgm:t>
        <a:bodyPr/>
        <a:lstStyle/>
        <a:p>
          <a:r>
            <a:rPr lang="en-US"/>
            <a:t>Design a new learning scheme by exploiting the main idea of all-UIP learning </a:t>
          </a:r>
        </a:p>
      </dgm:t>
    </dgm:pt>
    <dgm:pt modelId="{F9FCDE51-796E-42FB-BD1A-D524BF0E11FE}" type="parTrans" cxnId="{84D49936-E873-498B-BCF4-DC33A4B6A1C5}">
      <dgm:prSet/>
      <dgm:spPr/>
      <dgm:t>
        <a:bodyPr/>
        <a:lstStyle/>
        <a:p>
          <a:endParaRPr lang="en-US"/>
        </a:p>
      </dgm:t>
    </dgm:pt>
    <dgm:pt modelId="{A422AA23-291C-436E-B283-2BC6B07EA2F9}" type="sibTrans" cxnId="{84D49936-E873-498B-BCF4-DC33A4B6A1C5}">
      <dgm:prSet/>
      <dgm:spPr/>
      <dgm:t>
        <a:bodyPr/>
        <a:lstStyle/>
        <a:p>
          <a:endParaRPr lang="en-US"/>
        </a:p>
      </dgm:t>
    </dgm:pt>
    <dgm:pt modelId="{2FE9E038-4A7A-4610-ADC0-8E1D5249CC3E}">
      <dgm:prSet/>
      <dgm:spPr/>
      <dgm:t>
        <a:bodyPr/>
        <a:lstStyle/>
        <a:p>
          <a:r>
            <a:rPr lang="en-US"/>
            <a:t>Provide Empirical evidences for the new scheme</a:t>
          </a:r>
        </a:p>
      </dgm:t>
    </dgm:pt>
    <dgm:pt modelId="{C89899CF-26EF-4B0B-BA99-C58998F3CFD9}" type="parTrans" cxnId="{11BB75CE-52C5-4F9F-9A84-20362D184232}">
      <dgm:prSet/>
      <dgm:spPr/>
      <dgm:t>
        <a:bodyPr/>
        <a:lstStyle/>
        <a:p>
          <a:endParaRPr lang="en-US"/>
        </a:p>
      </dgm:t>
    </dgm:pt>
    <dgm:pt modelId="{43DFB8F9-4CA5-4FAF-9629-CE3B3415B97D}" type="sibTrans" cxnId="{11BB75CE-52C5-4F9F-9A84-20362D184232}">
      <dgm:prSet/>
      <dgm:spPr/>
      <dgm:t>
        <a:bodyPr/>
        <a:lstStyle/>
        <a:p>
          <a:endParaRPr lang="en-US"/>
        </a:p>
      </dgm:t>
    </dgm:pt>
    <dgm:pt modelId="{E3B7C988-F4FB-46B0-8231-4394E4A34EA9}" type="pres">
      <dgm:prSet presAssocID="{BF531062-4C9C-4EF6-A434-0EEE5DDA3E05}" presName="root" presStyleCnt="0">
        <dgm:presLayoutVars>
          <dgm:dir/>
          <dgm:resizeHandles val="exact"/>
        </dgm:presLayoutVars>
      </dgm:prSet>
      <dgm:spPr/>
    </dgm:pt>
    <dgm:pt modelId="{F3C9EA67-90A6-46EC-9399-1B96A6006F37}" type="pres">
      <dgm:prSet presAssocID="{2988ADCA-E8AE-4FFF-8521-3CEC3269002F}" presName="compNode" presStyleCnt="0"/>
      <dgm:spPr/>
    </dgm:pt>
    <dgm:pt modelId="{387729AD-52A5-4AE8-9591-C194DF147E5B}" type="pres">
      <dgm:prSet presAssocID="{2988ADCA-E8AE-4FFF-8521-3CEC3269002F}" presName="bgRect" presStyleLbl="bgShp" presStyleIdx="0" presStyleCnt="3"/>
      <dgm:spPr/>
    </dgm:pt>
    <dgm:pt modelId="{C2F48126-8D71-42A8-B502-4299259A4FAE}" type="pres">
      <dgm:prSet presAssocID="{2988ADCA-E8AE-4FFF-8521-3CEC3269002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B4581512-3F61-4A9D-8535-294F635136F1}" type="pres">
      <dgm:prSet presAssocID="{2988ADCA-E8AE-4FFF-8521-3CEC3269002F}" presName="spaceRect" presStyleCnt="0"/>
      <dgm:spPr/>
    </dgm:pt>
    <dgm:pt modelId="{E18F396B-9DB8-4465-8DC5-FE70C8A31BDB}" type="pres">
      <dgm:prSet presAssocID="{2988ADCA-E8AE-4FFF-8521-3CEC3269002F}" presName="parTx" presStyleLbl="revTx" presStyleIdx="0" presStyleCnt="3">
        <dgm:presLayoutVars>
          <dgm:chMax val="0"/>
          <dgm:chPref val="0"/>
        </dgm:presLayoutVars>
      </dgm:prSet>
      <dgm:spPr/>
    </dgm:pt>
    <dgm:pt modelId="{DC343630-B2FE-4A99-8098-A4906818ED3E}" type="pres">
      <dgm:prSet presAssocID="{8BAC857B-A3F1-4602-AAD3-8524D19FD8A2}" presName="sibTrans" presStyleCnt="0"/>
      <dgm:spPr/>
    </dgm:pt>
    <dgm:pt modelId="{648EC14D-6278-446F-B7F7-871164516D73}" type="pres">
      <dgm:prSet presAssocID="{06662A7B-2ADA-4FB6-AA4F-911E4D18C36B}" presName="compNode" presStyleCnt="0"/>
      <dgm:spPr/>
    </dgm:pt>
    <dgm:pt modelId="{E179DECC-FF28-40E7-BAD6-27C7373DF02B}" type="pres">
      <dgm:prSet presAssocID="{06662A7B-2ADA-4FB6-AA4F-911E4D18C36B}" presName="bgRect" presStyleLbl="bgShp" presStyleIdx="1" presStyleCnt="3"/>
      <dgm:spPr/>
    </dgm:pt>
    <dgm:pt modelId="{BFBABBFE-FE71-4414-B7D6-80A185BAE552}" type="pres">
      <dgm:prSet presAssocID="{06662A7B-2ADA-4FB6-AA4F-911E4D18C36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2B4EE994-F6D2-471A-9E8B-C0C015C06CA1}" type="pres">
      <dgm:prSet presAssocID="{06662A7B-2ADA-4FB6-AA4F-911E4D18C36B}" presName="spaceRect" presStyleCnt="0"/>
      <dgm:spPr/>
    </dgm:pt>
    <dgm:pt modelId="{97FD98C7-30AB-41EE-9401-CD706AC44242}" type="pres">
      <dgm:prSet presAssocID="{06662A7B-2ADA-4FB6-AA4F-911E4D18C36B}" presName="parTx" presStyleLbl="revTx" presStyleIdx="1" presStyleCnt="3">
        <dgm:presLayoutVars>
          <dgm:chMax val="0"/>
          <dgm:chPref val="0"/>
        </dgm:presLayoutVars>
      </dgm:prSet>
      <dgm:spPr/>
    </dgm:pt>
    <dgm:pt modelId="{1B79E15A-F76C-40D9-A8F1-27B4155BCE84}" type="pres">
      <dgm:prSet presAssocID="{A422AA23-291C-436E-B283-2BC6B07EA2F9}" presName="sibTrans" presStyleCnt="0"/>
      <dgm:spPr/>
    </dgm:pt>
    <dgm:pt modelId="{54515C5E-0E32-4735-9549-D35A4414B259}" type="pres">
      <dgm:prSet presAssocID="{2FE9E038-4A7A-4610-ADC0-8E1D5249CC3E}" presName="compNode" presStyleCnt="0"/>
      <dgm:spPr/>
    </dgm:pt>
    <dgm:pt modelId="{D139F205-F3AA-450D-9129-41CD8C94AFDA}" type="pres">
      <dgm:prSet presAssocID="{2FE9E038-4A7A-4610-ADC0-8E1D5249CC3E}" presName="bgRect" presStyleLbl="bgShp" presStyleIdx="2" presStyleCnt="3"/>
      <dgm:spPr/>
    </dgm:pt>
    <dgm:pt modelId="{D0DFEF7A-9076-412F-BB84-B98372F71FEA}" type="pres">
      <dgm:prSet presAssocID="{2FE9E038-4A7A-4610-ADC0-8E1D5249CC3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 RTL"/>
        </a:ext>
      </dgm:extLst>
    </dgm:pt>
    <dgm:pt modelId="{46C49A4B-77EB-4DEB-8E18-5B3779C9DFD4}" type="pres">
      <dgm:prSet presAssocID="{2FE9E038-4A7A-4610-ADC0-8E1D5249CC3E}" presName="spaceRect" presStyleCnt="0"/>
      <dgm:spPr/>
    </dgm:pt>
    <dgm:pt modelId="{50041E54-A993-4FB0-9642-B610E833EAA7}" type="pres">
      <dgm:prSet presAssocID="{2FE9E038-4A7A-4610-ADC0-8E1D5249CC3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3359726-7A1B-4370-9C39-8602963C53D5}" type="presOf" srcId="{2988ADCA-E8AE-4FFF-8521-3CEC3269002F}" destId="{E18F396B-9DB8-4465-8DC5-FE70C8A31BDB}" srcOrd="0" destOrd="0" presId="urn:microsoft.com/office/officeart/2018/2/layout/IconVerticalSolidList"/>
    <dgm:cxn modelId="{84D49936-E873-498B-BCF4-DC33A4B6A1C5}" srcId="{BF531062-4C9C-4EF6-A434-0EEE5DDA3E05}" destId="{06662A7B-2ADA-4FB6-AA4F-911E4D18C36B}" srcOrd="1" destOrd="0" parTransId="{F9FCDE51-796E-42FB-BD1A-D524BF0E11FE}" sibTransId="{A422AA23-291C-436E-B283-2BC6B07EA2F9}"/>
    <dgm:cxn modelId="{E9781B51-1A61-4432-9177-B2B9FD1FE36C}" type="presOf" srcId="{2FE9E038-4A7A-4610-ADC0-8E1D5249CC3E}" destId="{50041E54-A993-4FB0-9642-B610E833EAA7}" srcOrd="0" destOrd="0" presId="urn:microsoft.com/office/officeart/2018/2/layout/IconVerticalSolidList"/>
    <dgm:cxn modelId="{F6FBE65A-BA38-4BB8-B5E6-0501A164F85E}" type="presOf" srcId="{BF531062-4C9C-4EF6-A434-0EEE5DDA3E05}" destId="{E3B7C988-F4FB-46B0-8231-4394E4A34EA9}" srcOrd="0" destOrd="0" presId="urn:microsoft.com/office/officeart/2018/2/layout/IconVerticalSolidList"/>
    <dgm:cxn modelId="{FAF1B06D-7E65-4D57-86AD-44A1DD5F9A19}" type="presOf" srcId="{06662A7B-2ADA-4FB6-AA4F-911E4D18C36B}" destId="{97FD98C7-30AB-41EE-9401-CD706AC44242}" srcOrd="0" destOrd="0" presId="urn:microsoft.com/office/officeart/2018/2/layout/IconVerticalSolidList"/>
    <dgm:cxn modelId="{D3B8CE95-061D-4312-8E91-A49A7ECAC78C}" srcId="{BF531062-4C9C-4EF6-A434-0EEE5DDA3E05}" destId="{2988ADCA-E8AE-4FFF-8521-3CEC3269002F}" srcOrd="0" destOrd="0" parTransId="{3351E7BB-5BC7-45F1-B848-C0B5B00F45DD}" sibTransId="{8BAC857B-A3F1-4602-AAD3-8524D19FD8A2}"/>
    <dgm:cxn modelId="{11BB75CE-52C5-4F9F-9A84-20362D184232}" srcId="{BF531062-4C9C-4EF6-A434-0EEE5DDA3E05}" destId="{2FE9E038-4A7A-4610-ADC0-8E1D5249CC3E}" srcOrd="2" destOrd="0" parTransId="{C89899CF-26EF-4B0B-BA99-C58998F3CFD9}" sibTransId="{43DFB8F9-4CA5-4FAF-9629-CE3B3415B97D}"/>
    <dgm:cxn modelId="{9BD59431-E9A8-44A3-85F7-D3639983F850}" type="presParOf" srcId="{E3B7C988-F4FB-46B0-8231-4394E4A34EA9}" destId="{F3C9EA67-90A6-46EC-9399-1B96A6006F37}" srcOrd="0" destOrd="0" presId="urn:microsoft.com/office/officeart/2018/2/layout/IconVerticalSolidList"/>
    <dgm:cxn modelId="{BD27003F-B562-4A2E-B4EC-B97CE35BF2F7}" type="presParOf" srcId="{F3C9EA67-90A6-46EC-9399-1B96A6006F37}" destId="{387729AD-52A5-4AE8-9591-C194DF147E5B}" srcOrd="0" destOrd="0" presId="urn:microsoft.com/office/officeart/2018/2/layout/IconVerticalSolidList"/>
    <dgm:cxn modelId="{062B4760-0730-4083-A7D0-6BA8C6FB4EC7}" type="presParOf" srcId="{F3C9EA67-90A6-46EC-9399-1B96A6006F37}" destId="{C2F48126-8D71-42A8-B502-4299259A4FAE}" srcOrd="1" destOrd="0" presId="urn:microsoft.com/office/officeart/2018/2/layout/IconVerticalSolidList"/>
    <dgm:cxn modelId="{66027CEF-017D-40DC-8487-14F9F31A33D9}" type="presParOf" srcId="{F3C9EA67-90A6-46EC-9399-1B96A6006F37}" destId="{B4581512-3F61-4A9D-8535-294F635136F1}" srcOrd="2" destOrd="0" presId="urn:microsoft.com/office/officeart/2018/2/layout/IconVerticalSolidList"/>
    <dgm:cxn modelId="{37A46C2B-C2F7-4ADA-9D8B-9F71E9420FFF}" type="presParOf" srcId="{F3C9EA67-90A6-46EC-9399-1B96A6006F37}" destId="{E18F396B-9DB8-4465-8DC5-FE70C8A31BDB}" srcOrd="3" destOrd="0" presId="urn:microsoft.com/office/officeart/2018/2/layout/IconVerticalSolidList"/>
    <dgm:cxn modelId="{54BD0644-0624-4579-8F32-0BB92C929E34}" type="presParOf" srcId="{E3B7C988-F4FB-46B0-8231-4394E4A34EA9}" destId="{DC343630-B2FE-4A99-8098-A4906818ED3E}" srcOrd="1" destOrd="0" presId="urn:microsoft.com/office/officeart/2018/2/layout/IconVerticalSolidList"/>
    <dgm:cxn modelId="{7F8CB482-7D08-4933-AA79-33C2B959F8F1}" type="presParOf" srcId="{E3B7C988-F4FB-46B0-8231-4394E4A34EA9}" destId="{648EC14D-6278-446F-B7F7-871164516D73}" srcOrd="2" destOrd="0" presId="urn:microsoft.com/office/officeart/2018/2/layout/IconVerticalSolidList"/>
    <dgm:cxn modelId="{B38FC6D6-7303-4AC0-A255-41B037773C87}" type="presParOf" srcId="{648EC14D-6278-446F-B7F7-871164516D73}" destId="{E179DECC-FF28-40E7-BAD6-27C7373DF02B}" srcOrd="0" destOrd="0" presId="urn:microsoft.com/office/officeart/2018/2/layout/IconVerticalSolidList"/>
    <dgm:cxn modelId="{E6CBA4EF-1051-4988-A793-9CF56E9B3937}" type="presParOf" srcId="{648EC14D-6278-446F-B7F7-871164516D73}" destId="{BFBABBFE-FE71-4414-B7D6-80A185BAE552}" srcOrd="1" destOrd="0" presId="urn:microsoft.com/office/officeart/2018/2/layout/IconVerticalSolidList"/>
    <dgm:cxn modelId="{80985AE6-B10C-4C6D-8822-D59683F1A06A}" type="presParOf" srcId="{648EC14D-6278-446F-B7F7-871164516D73}" destId="{2B4EE994-F6D2-471A-9E8B-C0C015C06CA1}" srcOrd="2" destOrd="0" presId="urn:microsoft.com/office/officeart/2018/2/layout/IconVerticalSolidList"/>
    <dgm:cxn modelId="{8D55B8BD-2AEF-4380-968A-6B0EC2781E51}" type="presParOf" srcId="{648EC14D-6278-446F-B7F7-871164516D73}" destId="{97FD98C7-30AB-41EE-9401-CD706AC44242}" srcOrd="3" destOrd="0" presId="urn:microsoft.com/office/officeart/2018/2/layout/IconVerticalSolidList"/>
    <dgm:cxn modelId="{62E1AA71-96C5-457A-817A-F556D10F9A33}" type="presParOf" srcId="{E3B7C988-F4FB-46B0-8231-4394E4A34EA9}" destId="{1B79E15A-F76C-40D9-A8F1-27B4155BCE84}" srcOrd="3" destOrd="0" presId="urn:microsoft.com/office/officeart/2018/2/layout/IconVerticalSolidList"/>
    <dgm:cxn modelId="{9D04A8DD-6C56-4041-ADDF-AC6138D9F688}" type="presParOf" srcId="{E3B7C988-F4FB-46B0-8231-4394E4A34EA9}" destId="{54515C5E-0E32-4735-9549-D35A4414B259}" srcOrd="4" destOrd="0" presId="urn:microsoft.com/office/officeart/2018/2/layout/IconVerticalSolidList"/>
    <dgm:cxn modelId="{9DC1ECD3-5709-4C3A-A738-17DF7F63FFA1}" type="presParOf" srcId="{54515C5E-0E32-4735-9549-D35A4414B259}" destId="{D139F205-F3AA-450D-9129-41CD8C94AFDA}" srcOrd="0" destOrd="0" presId="urn:microsoft.com/office/officeart/2018/2/layout/IconVerticalSolidList"/>
    <dgm:cxn modelId="{78E2F25E-7310-4676-908E-59A55652480E}" type="presParOf" srcId="{54515C5E-0E32-4735-9549-D35A4414B259}" destId="{D0DFEF7A-9076-412F-BB84-B98372F71FEA}" srcOrd="1" destOrd="0" presId="urn:microsoft.com/office/officeart/2018/2/layout/IconVerticalSolidList"/>
    <dgm:cxn modelId="{888C1D97-CBD9-4267-9E02-0DB10096454B}" type="presParOf" srcId="{54515C5E-0E32-4735-9549-D35A4414B259}" destId="{46C49A4B-77EB-4DEB-8E18-5B3779C9DFD4}" srcOrd="2" destOrd="0" presId="urn:microsoft.com/office/officeart/2018/2/layout/IconVerticalSolidList"/>
    <dgm:cxn modelId="{870A6B4B-FA1E-445B-B3BE-09EB0183C505}" type="presParOf" srcId="{54515C5E-0E32-4735-9549-D35A4414B259}" destId="{50041E54-A993-4FB0-9642-B610E833EAA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729AD-52A5-4AE8-9591-C194DF147E5B}">
      <dsp:nvSpPr>
        <dsp:cNvPr id="0" name=""/>
        <dsp:cNvSpPr/>
      </dsp:nvSpPr>
      <dsp:spPr>
        <a:xfrm>
          <a:off x="0" y="607"/>
          <a:ext cx="6628804" cy="14223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F48126-8D71-42A8-B502-4299259A4FAE}">
      <dsp:nvSpPr>
        <dsp:cNvPr id="0" name=""/>
        <dsp:cNvSpPr/>
      </dsp:nvSpPr>
      <dsp:spPr>
        <a:xfrm>
          <a:off x="430272" y="320645"/>
          <a:ext cx="782314" cy="7823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8F396B-9DB8-4465-8DC5-FE70C8A31BDB}">
      <dsp:nvSpPr>
        <dsp:cNvPr id="0" name=""/>
        <dsp:cNvSpPr/>
      </dsp:nvSpPr>
      <dsp:spPr>
        <a:xfrm>
          <a:off x="1642860" y="607"/>
          <a:ext cx="4985943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Re-examine 1-UIP and other early proposed alternatives  </a:t>
          </a:r>
        </a:p>
      </dsp:txBody>
      <dsp:txXfrm>
        <a:off x="1642860" y="607"/>
        <a:ext cx="4985943" cy="1422390"/>
      </dsp:txXfrm>
    </dsp:sp>
    <dsp:sp modelId="{E179DECC-FF28-40E7-BAD6-27C7373DF02B}">
      <dsp:nvSpPr>
        <dsp:cNvPr id="0" name=""/>
        <dsp:cNvSpPr/>
      </dsp:nvSpPr>
      <dsp:spPr>
        <a:xfrm>
          <a:off x="0" y="1778595"/>
          <a:ext cx="6628804" cy="14223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BABBFE-FE71-4414-B7D6-80A185BAE552}">
      <dsp:nvSpPr>
        <dsp:cNvPr id="0" name=""/>
        <dsp:cNvSpPr/>
      </dsp:nvSpPr>
      <dsp:spPr>
        <a:xfrm>
          <a:off x="430272" y="2098633"/>
          <a:ext cx="782314" cy="7823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D98C7-30AB-41EE-9401-CD706AC44242}">
      <dsp:nvSpPr>
        <dsp:cNvPr id="0" name=""/>
        <dsp:cNvSpPr/>
      </dsp:nvSpPr>
      <dsp:spPr>
        <a:xfrm>
          <a:off x="1642860" y="1778595"/>
          <a:ext cx="4985943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Design a new learning scheme by exploiting the main idea of all-UIP learning </a:t>
          </a:r>
        </a:p>
      </dsp:txBody>
      <dsp:txXfrm>
        <a:off x="1642860" y="1778595"/>
        <a:ext cx="4985943" cy="1422390"/>
      </dsp:txXfrm>
    </dsp:sp>
    <dsp:sp modelId="{D139F205-F3AA-450D-9129-41CD8C94AFDA}">
      <dsp:nvSpPr>
        <dsp:cNvPr id="0" name=""/>
        <dsp:cNvSpPr/>
      </dsp:nvSpPr>
      <dsp:spPr>
        <a:xfrm>
          <a:off x="0" y="3556583"/>
          <a:ext cx="6628804" cy="14223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DFEF7A-9076-412F-BB84-B98372F71FEA}">
      <dsp:nvSpPr>
        <dsp:cNvPr id="0" name=""/>
        <dsp:cNvSpPr/>
      </dsp:nvSpPr>
      <dsp:spPr>
        <a:xfrm>
          <a:off x="430272" y="3876620"/>
          <a:ext cx="782314" cy="7823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041E54-A993-4FB0-9642-B610E833EAA7}">
      <dsp:nvSpPr>
        <dsp:cNvPr id="0" name=""/>
        <dsp:cNvSpPr/>
      </dsp:nvSpPr>
      <dsp:spPr>
        <a:xfrm>
          <a:off x="1642860" y="3556583"/>
          <a:ext cx="4985943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Provide Empirical evidences for the new scheme</a:t>
          </a:r>
        </a:p>
      </dsp:txBody>
      <dsp:txXfrm>
        <a:off x="1642860" y="3556583"/>
        <a:ext cx="4985943" cy="14223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07C6D9E0-0542-D44E-99CD-72ED90F0B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Nick Feng and </a:t>
            </a:r>
            <a:r>
              <a:rPr lang="en-US" dirty="0" err="1"/>
              <a:t>Fahiem</a:t>
            </a:r>
            <a:r>
              <a:rPr lang="en-US" dirty="0"/>
              <a:t> Bacchus</a:t>
            </a:r>
          </a:p>
          <a:p>
            <a:pPr algn="l"/>
            <a:r>
              <a:rPr lang="en-US" dirty="0"/>
              <a:t>University of Toronto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D0F24-496D-6346-8D29-CA2A77307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397000"/>
            <a:ext cx="7766936" cy="265383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Clause Size Reduction with all-UIP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771545-E9AA-EA4C-9EA5-11A0A40B7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413" y="5075604"/>
            <a:ext cx="32385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72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49830-AB36-2B4C-91AF-97CB9EFB8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6" y="999460"/>
            <a:ext cx="5698067" cy="44798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Re-examine Existing Learning Schemes</a:t>
            </a:r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67" descr="Question mark">
            <a:extLst>
              <a:ext uri="{FF2B5EF4-FFF2-40B4-BE49-F238E27FC236}">
                <a16:creationId xmlns:a16="http://schemas.microsoft.com/office/drawing/2014/main" id="{5BB97257-1823-DC4E-A005-0381F29300AD}"/>
              </a:ext>
            </a:extLst>
          </p:cNvPr>
          <p:cNvSpPr/>
          <p:nvPr/>
        </p:nvSpPr>
        <p:spPr>
          <a:xfrm>
            <a:off x="8150133" y="2070214"/>
            <a:ext cx="2440079" cy="2440079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58500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17313-79DD-6746-BCFD-3980249A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Schemes</a:t>
            </a: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FE726419-41F3-854D-9416-C56AF832A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90" y="1412874"/>
            <a:ext cx="7924800" cy="5003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729A8D-1FAD-D74F-B6F6-89BD949B5D4B}"/>
              </a:ext>
            </a:extLst>
          </p:cNvPr>
          <p:cNvCxnSpPr/>
          <p:nvPr/>
        </p:nvCxnSpPr>
        <p:spPr>
          <a:xfrm flipV="1">
            <a:off x="928688" y="4443413"/>
            <a:ext cx="685800" cy="271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AC392E5-C103-8542-838A-B2912849D6D4}"/>
              </a:ext>
            </a:extLst>
          </p:cNvPr>
          <p:cNvSpPr txBox="1"/>
          <p:nvPr/>
        </p:nvSpPr>
        <p:spPr>
          <a:xfrm>
            <a:off x="140652" y="4604435"/>
            <a:ext cx="1576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UIP for the </a:t>
            </a:r>
          </a:p>
          <a:p>
            <a:r>
              <a:rPr lang="en-US" dirty="0"/>
              <a:t>deepest level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D8EDBF-525E-9E47-80C0-3B75A77AB6B3}"/>
              </a:ext>
            </a:extLst>
          </p:cNvPr>
          <p:cNvCxnSpPr>
            <a:cxnSpLocks/>
          </p:cNvCxnSpPr>
          <p:nvPr/>
        </p:nvCxnSpPr>
        <p:spPr>
          <a:xfrm flipH="1" flipV="1">
            <a:off x="8186738" y="4927601"/>
            <a:ext cx="1764954" cy="323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19F74F-AD66-6C43-B4F8-F23FE1EEDC3D}"/>
              </a:ext>
            </a:extLst>
          </p:cNvPr>
          <p:cNvSpPr txBox="1"/>
          <p:nvPr/>
        </p:nvSpPr>
        <p:spPr>
          <a:xfrm>
            <a:off x="9499167" y="5250766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UIP for the </a:t>
            </a:r>
          </a:p>
          <a:p>
            <a:r>
              <a:rPr lang="en-US" dirty="0"/>
              <a:t>first </a:t>
            </a:r>
            <a:r>
              <a:rPr lang="en-US" dirty="0" err="1"/>
              <a:t>i</a:t>
            </a:r>
            <a:r>
              <a:rPr lang="en-US" dirty="0"/>
              <a:t> levels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171C03-ACBF-8144-877D-928281A6A100}"/>
              </a:ext>
            </a:extLst>
          </p:cNvPr>
          <p:cNvCxnSpPr>
            <a:cxnSpLocks/>
          </p:cNvCxnSpPr>
          <p:nvPr/>
        </p:nvCxnSpPr>
        <p:spPr>
          <a:xfrm flipV="1">
            <a:off x="1271588" y="5769508"/>
            <a:ext cx="445136" cy="12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9A1744-51BB-9E47-8C4A-AE50C7852EBC}"/>
              </a:ext>
            </a:extLst>
          </p:cNvPr>
          <p:cNvSpPr txBox="1"/>
          <p:nvPr/>
        </p:nvSpPr>
        <p:spPr>
          <a:xfrm>
            <a:off x="252541" y="5897097"/>
            <a:ext cx="1352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UIP for all  </a:t>
            </a:r>
          </a:p>
          <a:p>
            <a:r>
              <a:rPr lang="en-US" dirty="0"/>
              <a:t> levels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4C907A5-4760-7D41-945E-483526A40D4B}"/>
              </a:ext>
            </a:extLst>
          </p:cNvPr>
          <p:cNvCxnSpPr/>
          <p:nvPr/>
        </p:nvCxnSpPr>
        <p:spPr>
          <a:xfrm flipV="1">
            <a:off x="865166" y="2299042"/>
            <a:ext cx="685800" cy="271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7A586EB-027F-1B4F-A913-5E0180AFB617}"/>
              </a:ext>
            </a:extLst>
          </p:cNvPr>
          <p:cNvSpPr txBox="1"/>
          <p:nvPr/>
        </p:nvSpPr>
        <p:spPr>
          <a:xfrm>
            <a:off x="77130" y="2460064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for</a:t>
            </a:r>
          </a:p>
          <a:p>
            <a:r>
              <a:rPr lang="en-US" dirty="0"/>
              <a:t>all levels</a:t>
            </a:r>
          </a:p>
        </p:txBody>
      </p:sp>
    </p:spTree>
    <p:extLst>
      <p:ext uri="{BB962C8B-B14F-4D97-AF65-F5344CB8AC3E}">
        <p14:creationId xmlns:p14="http://schemas.microsoft.com/office/powerpoint/2010/main" val="37691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74A96-0526-5C43-8AE6-4F1EA9D2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Schemes Comparison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B11EC5-EDF2-264F-8BC0-85F72723CF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# of resolutions </a:t>
                </a:r>
              </a:p>
              <a:p>
                <a:pPr marL="0" indent="0">
                  <a:buNone/>
                </a:pPr>
                <a:r>
                  <a:rPr lang="en-US" dirty="0"/>
                  <a:t>	1-UIP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-UIP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all-UIP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all-dec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Clauses LBDs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1-</m:t>
                    </m:r>
                    <m:r>
                      <m:rPr>
                        <m:nor/>
                      </m:rPr>
                      <a:rPr lang="en-US" dirty="0"/>
                      <m:t>UIP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 err="1"/>
                      <m:t>i</m:t>
                    </m:r>
                    <m:r>
                      <m:rPr>
                        <m:nor/>
                      </m:rPr>
                      <a:rPr lang="en-US" dirty="0"/>
                      <m:t>-</m:t>
                    </m:r>
                    <m:r>
                      <m:rPr>
                        <m:nor/>
                      </m:rPr>
                      <a:rPr lang="en-US" dirty="0"/>
                      <m:t>UIP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all</m:t>
                    </m:r>
                    <m:r>
                      <m:rPr>
                        <m:nor/>
                      </m:rPr>
                      <a:rPr lang="en-US" dirty="0"/>
                      <m:t>-</m:t>
                    </m:r>
                    <m:r>
                      <m:rPr>
                        <m:nor/>
                      </m:rPr>
                      <a:rPr lang="en-US" dirty="0"/>
                      <m:t>UIP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all</m:t>
                    </m:r>
                    <m:r>
                      <m:rPr>
                        <m:nor/>
                      </m:rPr>
                      <a:rPr lang="en-US" dirty="0"/>
                      <m:t>-</m:t>
                    </m:r>
                    <m:r>
                      <m:rPr>
                        <m:nor/>
                      </m:rPr>
                      <a:rPr lang="en-US" dirty="0"/>
                      <m:t>dec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LBD of a learnt clause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number of different decision levels in it. Empirically,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lower LBD tend to be more useful!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B11EC5-EDF2-264F-8BC0-85F72723CF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2" t="-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000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55FAF-1644-A440-886A-E681F156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to Prefer 1-UIP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AC875-33B8-C04E-BCA8-823D5CE3F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1-UIP clauses are asserting (1-empowering)</a:t>
            </a:r>
          </a:p>
          <a:p>
            <a:r>
              <a:rPr lang="en-US" dirty="0"/>
              <a:t>They have the optimal LBD among all asserting clauses</a:t>
            </a:r>
          </a:p>
          <a:p>
            <a:r>
              <a:rPr lang="en-US" dirty="0"/>
              <a:t>Less learning overhead (resolution step)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3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E1159-AA44-1F40-B430-D35C1B2C2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Learning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203A-9A38-094B-8DF6-6C6C6364B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i</a:t>
            </a:r>
            <a:r>
              <a:rPr lang="en-US" dirty="0"/>
              <a:t>-UIP, all-UIP and all-</a:t>
            </a:r>
            <a:r>
              <a:rPr lang="en-US" dirty="0" err="1"/>
              <a:t>dec</a:t>
            </a:r>
            <a:r>
              <a:rPr lang="en-US" dirty="0"/>
              <a:t> learning schemes:</a:t>
            </a:r>
          </a:p>
          <a:p>
            <a:r>
              <a:rPr lang="en-US" dirty="0"/>
              <a:t>Have larger LBD</a:t>
            </a:r>
          </a:p>
          <a:p>
            <a:r>
              <a:rPr lang="en-US" dirty="0"/>
              <a:t>Have more learning overhead</a:t>
            </a:r>
          </a:p>
          <a:p>
            <a:r>
              <a:rPr lang="en-US" dirty="0"/>
              <a:t>However, the extra resolutions performed by them may reduce the clause size significantly over the 1-UIP clause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</a:rPr>
              <a:t>learning scheme recipe: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</a:rPr>
              <a:t>	(1) 1-empowering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</a:rPr>
              <a:t>	(2) the minimum LBD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</a:rPr>
              <a:t>	(3) small clause size  (our focus)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5696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A9CD93-AE92-9A49-8A24-B703E6500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6" y="999460"/>
            <a:ext cx="5698067" cy="44798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Using all-UIP Clause Learning</a:t>
            </a: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6" descr="Light Bulb and Gear">
            <a:extLst>
              <a:ext uri="{FF2B5EF4-FFF2-40B4-BE49-F238E27FC236}">
                <a16:creationId xmlns:a16="http://schemas.microsoft.com/office/drawing/2014/main" id="{ED23FD73-5D87-8740-B2E0-89BCC5CD1D03}"/>
              </a:ext>
            </a:extLst>
          </p:cNvPr>
          <p:cNvSpPr/>
          <p:nvPr/>
        </p:nvSpPr>
        <p:spPr>
          <a:xfrm>
            <a:off x="8331074" y="2166711"/>
            <a:ext cx="2145349" cy="2145349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8864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B6BA2-0149-F741-BA38-D5EE165F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Shorter 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EAF86-0DBF-654E-8674-F5202139B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Although LBD is the more important quality metric, learning shorter clause is important because: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Less memory</a:t>
            </a:r>
          </a:p>
          <a:p>
            <a:r>
              <a:rPr lang="en-US" dirty="0"/>
              <a:t>Smaller future clauses</a:t>
            </a:r>
          </a:p>
          <a:p>
            <a:r>
              <a:rPr lang="en-US" dirty="0"/>
              <a:t>Semantically stronger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</a:rPr>
              <a:t>We exploit all-UIP learning scheme for its ability to learn shorter clauses.</a:t>
            </a:r>
          </a:p>
          <a:p>
            <a:pPr marL="0" indent="0">
              <a:buNone/>
            </a:pPr>
            <a:endParaRPr lang="en-US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Explosion 2 3">
            <a:extLst>
              <a:ext uri="{FF2B5EF4-FFF2-40B4-BE49-F238E27FC236}">
                <a16:creationId xmlns:a16="http://schemas.microsoft.com/office/drawing/2014/main" id="{F2B83639-72E7-BA4E-A6AA-0E481F47F945}"/>
              </a:ext>
            </a:extLst>
          </p:cNvPr>
          <p:cNvSpPr/>
          <p:nvPr/>
        </p:nvSpPr>
        <p:spPr>
          <a:xfrm>
            <a:off x="4838700" y="2541589"/>
            <a:ext cx="3771900" cy="2357438"/>
          </a:xfrm>
          <a:prstGeom prst="irregularSeal2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stable-</a:t>
            </a:r>
            <a:r>
              <a:rPr lang="en-US" b="1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alluip</a:t>
            </a:r>
            <a:endParaRPr lang="en-US" b="1" i="1" dirty="0">
              <a:ln/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9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D809F-970F-C74C-94E7-31C90FB0D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631" y="280988"/>
            <a:ext cx="8596668" cy="1039812"/>
          </a:xfrm>
        </p:spPr>
        <p:txBody>
          <a:bodyPr>
            <a:normAutofit/>
          </a:bodyPr>
          <a:lstStyle/>
          <a:p>
            <a:r>
              <a:rPr lang="en-US" b="1" i="1" dirty="0"/>
              <a:t>stable-</a:t>
            </a:r>
            <a:r>
              <a:rPr lang="en-US" b="1" i="1" dirty="0" err="1"/>
              <a:t>alluip</a:t>
            </a:r>
            <a:r>
              <a:rPr lang="en-US" dirty="0"/>
              <a:t> Clause Learner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11C8A2-1347-D042-ADAA-973D5814E01B}"/>
              </a:ext>
            </a:extLst>
          </p:cNvPr>
          <p:cNvSpPr txBox="1"/>
          <p:nvPr/>
        </p:nvSpPr>
        <p:spPr>
          <a:xfrm>
            <a:off x="1656821" y="1829781"/>
            <a:ext cx="278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Minimized 1-UIP clause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A064A5-3915-AB4F-B815-407DF7C42CFB}"/>
                  </a:ext>
                </a:extLst>
              </p:cNvPr>
              <p:cNvSpPr txBox="1"/>
              <p:nvPr/>
            </p:nvSpPr>
            <p:spPr>
              <a:xfrm>
                <a:off x="1475137" y="3330714"/>
                <a:ext cx="309696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dirty="0"/>
                  <a:t>Call “</a:t>
                </a:r>
                <a:r>
                  <a:rPr lang="en-CA" sz="2400" i="1" dirty="0"/>
                  <a:t>try-</a:t>
                </a:r>
                <a:r>
                  <a:rPr lang="en-CA" sz="2400" i="1" dirty="0" err="1"/>
                  <a:t>uip</a:t>
                </a:r>
                <a:r>
                  <a:rPr lang="en-CA" sz="2400" i="1" dirty="0"/>
                  <a:t>-level</a:t>
                </a:r>
                <a:r>
                  <a:rPr lang="en-CA" sz="2400" dirty="0"/>
                  <a:t>”</a:t>
                </a:r>
              </a:p>
              <a:p>
                <a:r>
                  <a:rPr lang="en-CA" sz="2400" dirty="0"/>
                  <a:t>to try to reduce every decision level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4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400" dirty="0"/>
                  <a:t>to UIP without Increasing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2400" dirty="0"/>
                  <a:t>’s LBD</a:t>
                </a:r>
                <a:endParaRPr lang="en-US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A064A5-3915-AB4F-B815-407DF7C42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137" y="3330714"/>
                <a:ext cx="3096968" cy="1938992"/>
              </a:xfrm>
              <a:prstGeom prst="rect">
                <a:avLst/>
              </a:prstGeom>
              <a:blipFill>
                <a:blip r:embed="rId2"/>
                <a:stretch>
                  <a:fillRect l="-2857" t="-1948" r="-2857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53B03D-6027-4342-A62D-3B358A7FC438}"/>
                  </a:ext>
                </a:extLst>
              </p:cNvPr>
              <p:cNvSpPr txBox="1"/>
              <p:nvPr/>
            </p:nvSpPr>
            <p:spPr>
              <a:xfrm>
                <a:off x="1195414" y="5924658"/>
                <a:ext cx="36155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Return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 shorter clause between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after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453B03D-6027-4342-A62D-3B358A7FC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414" y="5924658"/>
                <a:ext cx="3615513" cy="646331"/>
              </a:xfrm>
              <a:prstGeom prst="rect">
                <a:avLst/>
              </a:prstGeom>
              <a:blipFill>
                <a:blip r:embed="rId3"/>
                <a:stretch>
                  <a:fillRect l="-1049" t="-3922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A12CC996-BA50-3C44-903D-1628A7F40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824" y="1020442"/>
            <a:ext cx="6071659" cy="57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9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0E8B6D-E4BD-DA4C-960C-67170751B96E}"/>
                  </a:ext>
                </a:extLst>
              </p:cNvPr>
              <p:cNvSpPr txBox="1"/>
              <p:nvPr/>
            </p:nvSpPr>
            <p:spPr>
              <a:xfrm>
                <a:off x="7779119" y="2199869"/>
                <a:ext cx="3259666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sz="2400" dirty="0"/>
                  <a:t> is the UIP at the conflicting level.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We start processing level 6</a:t>
                </a:r>
              </a:p>
              <a:p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0E8B6D-E4BD-DA4C-960C-67170751B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119" y="2199869"/>
                <a:ext cx="3259666" cy="2215991"/>
              </a:xfrm>
              <a:prstGeom prst="rect">
                <a:avLst/>
              </a:prstGeom>
              <a:blipFill>
                <a:blip r:embed="rId2"/>
                <a:stretch>
                  <a:fillRect l="-3113" t="-1705" r="-4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AE835D22-DECE-EF4A-B4BA-7C110BA358AF}"/>
              </a:ext>
            </a:extLst>
          </p:cNvPr>
          <p:cNvSpPr/>
          <p:nvPr/>
        </p:nvSpPr>
        <p:spPr>
          <a:xfrm>
            <a:off x="2866019" y="3424766"/>
            <a:ext cx="2014538" cy="1290109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160C6E-82B1-2E4A-91B4-CFCA776FB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97" y="653474"/>
            <a:ext cx="73279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1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3EA07-2DA8-844A-8FE8-F04D8520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Try-</a:t>
            </a:r>
            <a:r>
              <a:rPr lang="en-US" dirty="0" err="1"/>
              <a:t>uip</a:t>
            </a:r>
            <a:r>
              <a:rPr lang="en-US" dirty="0"/>
              <a:t>-level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3A4A8D-2058-4B44-9EC2-8F6A283ABF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589089"/>
                <a:ext cx="8596668" cy="38807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A" i="1" dirty="0"/>
                  <a:t>try-</a:t>
                </a:r>
                <a:r>
                  <a:rPr lang="en-CA" i="1" dirty="0" err="1"/>
                  <a:t>uip</a:t>
                </a:r>
                <a:r>
                  <a:rPr lang="en-CA" i="1" dirty="0"/>
                  <a:t>-level</a:t>
                </a:r>
                <a:r>
                  <a:rPr lang="en-CA" dirty="0"/>
                  <a:t> tries to reduce the set of literals at the target level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CA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 to a single UIP literal by performing ordered trail resolutions.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3A4A8D-2058-4B44-9EC2-8F6A283ABF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589089"/>
                <a:ext cx="8596668" cy="3880773"/>
              </a:xfrm>
              <a:blipFill>
                <a:blip r:embed="rId2"/>
                <a:stretch>
                  <a:fillRect l="-442" t="-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51A820-5562-F447-A2F0-68E6F4467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557464"/>
            <a:ext cx="8690776" cy="32786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D6B380-E662-844C-A017-DF83C6AB6ADF}"/>
              </a:ext>
            </a:extLst>
          </p:cNvPr>
          <p:cNvCxnSpPr/>
          <p:nvPr/>
        </p:nvCxnSpPr>
        <p:spPr>
          <a:xfrm flipH="1">
            <a:off x="3730083" y="4036741"/>
            <a:ext cx="1594625" cy="936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358267-AE4A-1645-B184-8FA2E6447658}"/>
              </a:ext>
            </a:extLst>
          </p:cNvPr>
          <p:cNvCxnSpPr/>
          <p:nvPr/>
        </p:nvCxnSpPr>
        <p:spPr>
          <a:xfrm>
            <a:off x="3133493" y="4036741"/>
            <a:ext cx="1193180" cy="936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71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9B8A5A16-7BE9-4AA1-9B5E-00FAFA5C8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5D27F9-7623-4A6E-89FF-87E6C4E0D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7B7CFC0-1E17-41C5-BF93-16E99B1F8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23">
              <a:extLst>
                <a:ext uri="{FF2B5EF4-FFF2-40B4-BE49-F238E27FC236}">
                  <a16:creationId xmlns:a16="http://schemas.microsoft.com/office/drawing/2014/main" id="{8640594F-E37B-4D91-8E95-9DA62A9B9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25">
              <a:extLst>
                <a:ext uri="{FF2B5EF4-FFF2-40B4-BE49-F238E27FC236}">
                  <a16:creationId xmlns:a16="http://schemas.microsoft.com/office/drawing/2014/main" id="{93C9D004-5359-4937-9D4B-EC8988806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0DE8B4BF-A71A-4324-A033-7886CF70A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7">
              <a:extLst>
                <a:ext uri="{FF2B5EF4-FFF2-40B4-BE49-F238E27FC236}">
                  <a16:creationId xmlns:a16="http://schemas.microsoft.com/office/drawing/2014/main" id="{5697F627-1058-435C-96D4-98AB552C6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92EF457-D744-4C61-8670-518EC1D2D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645924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29">
              <a:extLst>
                <a:ext uri="{FF2B5EF4-FFF2-40B4-BE49-F238E27FC236}">
                  <a16:creationId xmlns:a16="http://schemas.microsoft.com/office/drawing/2014/main" id="{49E61018-BC96-47DC-B47F-FFBA96BAD8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3CA434EC-618C-4787-86BA-1BF47478E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97378863-CDB3-4B0F-A65C-98A1252DD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FDA0C4-3750-C741-920B-9E1BA1D7A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267012"/>
            <a:ext cx="7766936" cy="27838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>
                <a:solidFill>
                  <a:srgbClr val="FFFFFF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89522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4D026A2-7476-44B0-9648-BB98882F7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8F8FC21-0A44-4045-95A1-B7935D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209B962-CD29-4D46-A7B0-10F6C7CF1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23">
              <a:extLst>
                <a:ext uri="{FF2B5EF4-FFF2-40B4-BE49-F238E27FC236}">
                  <a16:creationId xmlns:a16="http://schemas.microsoft.com/office/drawing/2014/main" id="{CC8D40CF-4D47-411D-A8B7-0E4B29E98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25">
              <a:extLst>
                <a:ext uri="{FF2B5EF4-FFF2-40B4-BE49-F238E27FC236}">
                  <a16:creationId xmlns:a16="http://schemas.microsoft.com/office/drawing/2014/main" id="{9B48A2AD-5257-4384-A7F5-A1EE4E68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04C26DE3-844C-47DA-831E-E7D7BF617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922D975E-0684-4AA6-9FB7-929B250D5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8">
              <a:extLst>
                <a:ext uri="{FF2B5EF4-FFF2-40B4-BE49-F238E27FC236}">
                  <a16:creationId xmlns:a16="http://schemas.microsoft.com/office/drawing/2014/main" id="{38ED5A9A-F0C7-4547-BC1E-22FC89BD2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2D743765-A245-4349-A5CE-4AB5F078F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0AF7217B-D042-44D2-9FC7-71FAB6651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1CC9171B-8BEB-48B1-B9BE-E9584522D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C51676A-E32A-5E47-9D9F-0A7596A15157}"/>
              </a:ext>
            </a:extLst>
          </p:cNvPr>
          <p:cNvSpPr/>
          <p:nvPr/>
        </p:nvSpPr>
        <p:spPr>
          <a:xfrm>
            <a:off x="4061444" y="3589867"/>
            <a:ext cx="2014538" cy="1290109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B8685-BCA2-2449-8912-F5C6A8666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361" y="808566"/>
            <a:ext cx="70739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0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3EA07-2DA8-844A-8FE8-F04D8520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Try-</a:t>
            </a:r>
            <a:r>
              <a:rPr lang="en-US" dirty="0" err="1"/>
              <a:t>uip</a:t>
            </a:r>
            <a:r>
              <a:rPr lang="en-US" dirty="0"/>
              <a:t>-level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3A4A8D-2058-4B44-9EC2-8F6A283ABF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3" y="1589089"/>
                <a:ext cx="8909579" cy="388077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CA" sz="2000" i="1" dirty="0"/>
                  <a:t>try-</a:t>
                </a:r>
                <a:r>
                  <a:rPr lang="en-CA" sz="2000" i="1" dirty="0" err="1"/>
                  <a:t>uip</a:t>
                </a:r>
                <a:r>
                  <a:rPr lang="en-CA" sz="2000" i="1" dirty="0"/>
                  <a:t>-level</a:t>
                </a:r>
                <a:r>
                  <a:rPr lang="en-CA" sz="2000" dirty="0"/>
                  <a:t> tries to reduce the set of literals at the target level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CA" sz="2000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2000" dirty="0"/>
                  <a:t> to a single UIP literal by performing ordered trail resolutions.</a:t>
                </a:r>
              </a:p>
              <a:p>
                <a:pPr marL="0" indent="0">
                  <a:buNone/>
                </a:pPr>
                <a:endParaRPr lang="en-CA" sz="2000" dirty="0"/>
              </a:p>
              <a:p>
                <a:pPr marL="0" indent="0">
                  <a:buNone/>
                </a:pPr>
                <a:r>
                  <a:rPr lang="en-CA" sz="2000" dirty="0"/>
                  <a:t>If a resolution step on variable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CA" sz="2000" dirty="0"/>
                  <a:t> introduce new decision levels (the resolution will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2000" dirty="0"/>
                  <a:t>’s LBD), then we have two options: </a:t>
                </a:r>
              </a:p>
              <a:p>
                <a:pPr marL="0" indent="0">
                  <a:buNone/>
                </a:pPr>
                <a:endParaRPr lang="en-CA" dirty="0"/>
              </a:p>
              <a:p>
                <a:pPr lvl="1"/>
                <a:r>
                  <a:rPr lang="en-CA" sz="2000" dirty="0">
                    <a:solidFill>
                      <a:schemeClr val="accent4"/>
                    </a:solidFill>
                  </a:rPr>
                  <a:t>Abort attempt to UIP at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CA" sz="2000" dirty="0">
                    <a:solidFill>
                      <a:schemeClr val="accent4"/>
                    </a:solidFill>
                  </a:rPr>
                  <a:t>, and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000" dirty="0">
                    <a:solidFill>
                      <a:schemeClr val="accent4"/>
                    </a:solidFill>
                  </a:rPr>
                  <a:t>with level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000" dirty="0">
                    <a:solidFill>
                      <a:schemeClr val="accent4"/>
                    </a:solidFill>
                  </a:rPr>
                  <a:t> unchanged (pure-</a:t>
                </a:r>
                <a:r>
                  <a:rPr lang="en-CA" sz="2000" dirty="0" err="1">
                    <a:solidFill>
                      <a:schemeClr val="accent4"/>
                    </a:solidFill>
                  </a:rPr>
                  <a:t>alluip</a:t>
                </a:r>
                <a:r>
                  <a:rPr lang="en-CA" sz="2000" dirty="0">
                    <a:solidFill>
                      <a:schemeClr val="accent4"/>
                    </a:solidFill>
                  </a:rPr>
                  <a:t>)</a:t>
                </a:r>
              </a:p>
              <a:p>
                <a:pPr lvl="1"/>
                <a:endParaRPr lang="en-CA" dirty="0">
                  <a:solidFill>
                    <a:schemeClr val="accent4"/>
                  </a:solidFill>
                </a:endParaRPr>
              </a:p>
              <a:p>
                <a:pPr lvl="1"/>
                <a:r>
                  <a:rPr lang="en-CA" sz="2000" dirty="0">
                    <a:solidFill>
                      <a:schemeClr val="accent4"/>
                    </a:solidFill>
                  </a:rPr>
                  <a:t>Keep the literal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000" dirty="0">
                    <a:solidFill>
                      <a:schemeClr val="accent4"/>
                    </a:solidFill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000" dirty="0">
                    <a:solidFill>
                      <a:schemeClr val="accent4"/>
                    </a:solidFill>
                  </a:rPr>
                  <a:t>without performing the resolution, and continue to resolve away other literals at level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CA" sz="2000" dirty="0">
                    <a:solidFill>
                      <a:schemeClr val="accent4"/>
                    </a:solidFill>
                  </a:rPr>
                  <a:t> until UIP (min-</a:t>
                </a:r>
                <a:r>
                  <a:rPr lang="en-CA" sz="2000" dirty="0" err="1">
                    <a:solidFill>
                      <a:schemeClr val="accent4"/>
                    </a:solidFill>
                  </a:rPr>
                  <a:t>alluip</a:t>
                </a:r>
                <a:r>
                  <a:rPr lang="en-CA" sz="2000" dirty="0">
                    <a:solidFill>
                      <a:schemeClr val="accent4"/>
                    </a:solidFill>
                  </a:rPr>
                  <a:t>)</a:t>
                </a:r>
                <a:endParaRPr lang="en-US" sz="2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3A4A8D-2058-4B44-9EC2-8F6A283ABF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3" y="1589089"/>
                <a:ext cx="8909579" cy="3880773"/>
              </a:xfrm>
              <a:blipFill>
                <a:blip r:embed="rId2"/>
                <a:stretch>
                  <a:fillRect l="-569" t="-1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946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1474-DC7B-E746-84D4-AAB5AEEFC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Try-</a:t>
            </a:r>
            <a:r>
              <a:rPr lang="en-US" dirty="0" err="1"/>
              <a:t>uip</a:t>
            </a:r>
            <a:r>
              <a:rPr lang="en-US" dirty="0"/>
              <a:t>-level 5</a:t>
            </a:r>
          </a:p>
        </p:txBody>
      </p:sp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3B1EA3E-04A3-BB44-8B24-12E6C0D2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87240"/>
            <a:ext cx="8266113" cy="482308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68925D8-7B51-F846-B449-7C271CECE164}"/>
              </a:ext>
            </a:extLst>
          </p:cNvPr>
          <p:cNvCxnSpPr/>
          <p:nvPr/>
        </p:nvCxnSpPr>
        <p:spPr>
          <a:xfrm flipH="1">
            <a:off x="5872163" y="3057525"/>
            <a:ext cx="785812" cy="2600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E1606E-580B-1D40-AF0A-0A76F4E51F50}"/>
              </a:ext>
            </a:extLst>
          </p:cNvPr>
          <p:cNvSpPr txBox="1"/>
          <p:nvPr/>
        </p:nvSpPr>
        <p:spPr>
          <a:xfrm>
            <a:off x="6386513" y="4173021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unchanged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625FA7-5ECC-CA43-B9F4-471F75CD2B01}"/>
              </a:ext>
            </a:extLst>
          </p:cNvPr>
          <p:cNvSpPr/>
          <p:nvPr/>
        </p:nvSpPr>
        <p:spPr>
          <a:xfrm>
            <a:off x="4643438" y="2814638"/>
            <a:ext cx="471487" cy="3429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AC67FF-FACD-2540-83CF-1B27F5735FF7}"/>
              </a:ext>
            </a:extLst>
          </p:cNvPr>
          <p:cNvCxnSpPr/>
          <p:nvPr/>
        </p:nvCxnSpPr>
        <p:spPr>
          <a:xfrm flipH="1">
            <a:off x="3800475" y="3057525"/>
            <a:ext cx="171450" cy="2600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7A671A3-EDEA-624C-873C-9D09A1386D99}"/>
              </a:ext>
            </a:extLst>
          </p:cNvPr>
          <p:cNvSpPr/>
          <p:nvPr/>
        </p:nvSpPr>
        <p:spPr>
          <a:xfrm>
            <a:off x="1243013" y="4972050"/>
            <a:ext cx="7229475" cy="1438275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724E83-C530-7F4C-8F24-E4BED0B774F6}"/>
              </a:ext>
            </a:extLst>
          </p:cNvPr>
          <p:cNvSpPr/>
          <p:nvPr/>
        </p:nvSpPr>
        <p:spPr>
          <a:xfrm>
            <a:off x="1243012" y="3744912"/>
            <a:ext cx="7229475" cy="118269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2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692ADB-9C28-C84D-AEDC-FF72C7C86A74}"/>
                  </a:ext>
                </a:extLst>
              </p:cNvPr>
              <p:cNvSpPr txBox="1"/>
              <p:nvPr/>
            </p:nvSpPr>
            <p:spPr>
              <a:xfrm>
                <a:off x="665394" y="4526670"/>
                <a:ext cx="307676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dirty="0"/>
                  <a:t>After processing level 2, </a:t>
                </a:r>
                <a:r>
                  <a:rPr lang="en-CA" sz="2400" b="1" i="1" dirty="0"/>
                  <a:t>stable-</a:t>
                </a:r>
                <a:r>
                  <a:rPr lang="en-CA" sz="2400" b="1" i="1" dirty="0" err="1"/>
                  <a:t>alluip</a:t>
                </a:r>
                <a:r>
                  <a:rPr lang="en-CA" sz="2400" dirty="0"/>
                  <a:t> returns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2400" dirty="0"/>
                  <a:t>. </a:t>
                </a:r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692ADB-9C28-C84D-AEDC-FF72C7C86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94" y="4526670"/>
                <a:ext cx="3076765" cy="1754326"/>
              </a:xfrm>
              <a:prstGeom prst="rect">
                <a:avLst/>
              </a:prstGeom>
              <a:blipFill>
                <a:blip r:embed="rId2"/>
                <a:stretch>
                  <a:fillRect l="-2869" t="-2143" r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95C95DA-C75F-FC4F-B921-A7A38408A9D7}"/>
              </a:ext>
            </a:extLst>
          </p:cNvPr>
          <p:cNvCxnSpPr/>
          <p:nvPr/>
        </p:nvCxnSpPr>
        <p:spPr>
          <a:xfrm flipH="1">
            <a:off x="6943725" y="1514475"/>
            <a:ext cx="1409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F07E105-703A-894F-AD0C-3E939E288255}"/>
              </a:ext>
            </a:extLst>
          </p:cNvPr>
          <p:cNvSpPr txBox="1"/>
          <p:nvPr/>
        </p:nvSpPr>
        <p:spPr>
          <a:xfrm>
            <a:off x="9550883" y="5307581"/>
            <a:ext cx="197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Size Reduction 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F4B772F-7999-DE43-965C-3E6FC6EF525F}"/>
              </a:ext>
            </a:extLst>
          </p:cNvPr>
          <p:cNvSpPr txBox="1"/>
          <p:nvPr/>
        </p:nvSpPr>
        <p:spPr>
          <a:xfrm>
            <a:off x="9605945" y="5787641"/>
            <a:ext cx="197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Size Reduction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0C0BC2-59DF-734C-8A36-0CF597BCE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653" y="808566"/>
            <a:ext cx="77978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8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5" grpId="0"/>
      <p:bldP spid="6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C4BF4-09DB-D744-815D-18EE28021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Early Stop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F93170-554D-2143-BB3A-3B3866AEB1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Observation 1: After </a:t>
                </a:r>
                <a:r>
                  <a:rPr lang="en-CA" b="1" i="1" dirty="0"/>
                  <a:t>stable-</a:t>
                </a:r>
                <a:r>
                  <a:rPr lang="en-CA" b="1" i="1" dirty="0" err="1"/>
                  <a:t>alluip</a:t>
                </a:r>
                <a:r>
                  <a:rPr lang="en-CA" dirty="0"/>
                  <a:t> finishes processing levels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𝑑𝑒𝑐𝐿𝑣𝑙𝑠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[0]–</m:t>
                    </m:r>
                    <m:r>
                      <a:rPr lang="en-CA" i="1" dirty="0" err="1">
                        <a:latin typeface="Cambria Math" panose="02040503050406030204" pitchFamily="18" charset="0"/>
                      </a:rPr>
                      <m:t>𝑑𝑒𝑐𝐿𝑣𝑙𝑠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CA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CA" dirty="0"/>
                  <a:t>, the literal at those level will not change</a:t>
                </a:r>
              </a:p>
              <a:p>
                <a:endParaRPr lang="en-CA" dirty="0"/>
              </a:p>
              <a:p>
                <a:r>
                  <a:rPr lang="en-CA" dirty="0"/>
                  <a:t>Observation 2: The best can be done is to reduce the remaining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CA" i="1" dirty="0" err="1">
                        <a:latin typeface="Cambria Math" panose="02040503050406030204" pitchFamily="18" charset="0"/>
                      </a:rPr>
                      <m:t>𝑑𝑒𝑐𝐿𝑣𝑙𝑠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|−(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+1) </m:t>
                    </m:r>
                  </m:oMath>
                </a14:m>
                <a:r>
                  <a:rPr lang="en-CA" dirty="0"/>
                  <a:t>levels down to a single literal each</a:t>
                </a:r>
              </a:p>
              <a:p>
                <a:endParaRPr lang="en-CA" dirty="0"/>
              </a:p>
              <a:p>
                <a:r>
                  <a:rPr lang="en-CA" dirty="0"/>
                  <a:t>Stopping condition: The sum of those two number is a lower bound on the size of the final learnt clause. If it exceeds the size of the input 1-UIP clause, we can abort </a:t>
                </a:r>
                <a:r>
                  <a:rPr lang="en-CA" b="1" i="1" dirty="0"/>
                  <a:t>stable-</a:t>
                </a:r>
                <a:r>
                  <a:rPr lang="en-CA" b="1" i="1" dirty="0" err="1"/>
                  <a:t>alluip</a:t>
                </a:r>
                <a:br>
                  <a:rPr lang="en-CA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F93170-554D-2143-BB3A-3B3866AEB1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26" r="-1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78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72C96-0C2C-584E-BF22-51374431960B}"/>
              </a:ext>
            </a:extLst>
          </p:cNvPr>
          <p:cNvSpPr txBox="1"/>
          <p:nvPr/>
        </p:nvSpPr>
        <p:spPr>
          <a:xfrm>
            <a:off x="7271348" y="1296889"/>
            <a:ext cx="3571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Early stop: Check the stopping condition here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422D65-E479-0447-A4E3-548AC8958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718" y="808566"/>
            <a:ext cx="8724900" cy="52324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E41717A-7E3E-1542-A2A1-30C6A90174CF}"/>
              </a:ext>
            </a:extLst>
          </p:cNvPr>
          <p:cNvSpPr/>
          <p:nvPr/>
        </p:nvSpPr>
        <p:spPr>
          <a:xfrm>
            <a:off x="5797957" y="2219433"/>
            <a:ext cx="4966302" cy="128131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46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FDFC2E-B7C6-7747-8D06-7EC6E7B078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Optimization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FDFC2E-B7C6-7747-8D06-7EC6E7B078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65" t="-8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A5D970-E52D-E346-8254-1CCBCC116D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571625"/>
                <a:ext cx="8596668" cy="44697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A" dirty="0"/>
                  <a:t>Problem: when </a:t>
                </a:r>
                <a:r>
                  <a:rPr lang="en-CA" b="1" i="1" dirty="0"/>
                  <a:t>stable-</a:t>
                </a:r>
                <a:r>
                  <a:rPr lang="en-CA" b="1" i="1" dirty="0" err="1"/>
                  <a:t>alluip</a:t>
                </a:r>
                <a:r>
                  <a:rPr lang="en-CA" dirty="0"/>
                  <a:t> doesn’t learn a shorter clause, the extra cost of resolution could hurt the solver’s performance</a:t>
                </a:r>
              </a:p>
              <a:p>
                <a:endParaRPr lang="en-CA" dirty="0"/>
              </a:p>
              <a:p>
                <a:r>
                  <a:rPr lang="en-CA" dirty="0"/>
                  <a:t>Observation: for a 1-UIP clause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dirty="0"/>
                  <a:t>, the maximum clause size reduction is bounded by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𝑔𝑎𝑝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1)=|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 dirty="0">
                        <a:latin typeface="Cambria Math" panose="02040503050406030204" pitchFamily="18" charset="0"/>
                      </a:rPr>
                      <m:t>|−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𝐿𝐵𝐷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 dirty="0">
                        <a:latin typeface="Cambria Math" panose="02040503050406030204" pitchFamily="18" charset="0"/>
                      </a:rPr>
                      <m:t>). </m:t>
                    </m:r>
                  </m:oMath>
                </a14:m>
                <a:r>
                  <a:rPr lang="en-CA" dirty="0"/>
                  <a:t>When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𝑔𝑎𝑝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CA" dirty="0"/>
                  <a:t>is small, </a:t>
                </a:r>
                <a:r>
                  <a:rPr lang="en-CA" b="1" i="1" dirty="0"/>
                  <a:t>stable-</a:t>
                </a:r>
                <a:r>
                  <a:rPr lang="en-CA" b="1" i="1" dirty="0" err="1"/>
                  <a:t>alluip</a:t>
                </a:r>
                <a:r>
                  <a:rPr lang="en-CA" dirty="0"/>
                  <a:t> is unlikely to succeed</a:t>
                </a:r>
              </a:p>
              <a:p>
                <a:endParaRPr lang="en-CA" dirty="0"/>
              </a:p>
              <a:p>
                <a:r>
                  <a:rPr lang="en-CA" dirty="0"/>
                  <a:t>Solution: dynamically set a non-negative target threshold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</m:oMath>
                </a14:m>
                <a:r>
                  <a:rPr lang="en-CA" dirty="0"/>
                  <a:t>, such that we do not attempt </a:t>
                </a:r>
                <a:r>
                  <a:rPr lang="en-CA" b="1" i="1" dirty="0"/>
                  <a:t>stable-</a:t>
                </a:r>
                <a:r>
                  <a:rPr lang="en-CA" b="1" i="1" dirty="0" err="1"/>
                  <a:t>alluip</a:t>
                </a:r>
                <a:r>
                  <a:rPr lang="en-CA" dirty="0"/>
                  <a:t> when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𝑔𝑎𝑝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1) ≤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</m:oMath>
                </a14:m>
                <a:endParaRPr lang="en-CA" dirty="0"/>
              </a:p>
              <a:p>
                <a:endParaRPr lang="en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</m:oMath>
                </a14:m>
                <a:r>
                  <a:rPr lang="en-CA" dirty="0"/>
                  <a:t> is updated on every restart. If the success rate since the last restart is larger than 80% (less than 80%), we decrease(increase)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</m:oMath>
                </a14:m>
                <a:r>
                  <a:rPr lang="en-CA" dirty="0"/>
                  <a:t> by one not allowing it to become negative</a:t>
                </a:r>
                <a:br>
                  <a:rPr lang="en-CA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A5D970-E52D-E346-8254-1CCBCC116D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571625"/>
                <a:ext cx="8596668" cy="4469737"/>
              </a:xfrm>
              <a:blipFill>
                <a:blip r:embed="rId3"/>
                <a:stretch>
                  <a:fillRect t="-1133" r="-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71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D995E9-481F-9341-A5E8-C9D20E496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812800"/>
            <a:ext cx="10426700" cy="5232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7F9A53-9185-4043-AF4C-9F3FB16FA983}"/>
              </a:ext>
            </a:extLst>
          </p:cNvPr>
          <p:cNvSpPr/>
          <p:nvPr/>
        </p:nvSpPr>
        <p:spPr>
          <a:xfrm>
            <a:off x="737970" y="561023"/>
            <a:ext cx="3603625" cy="31098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28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8CD10-D9AC-C540-9C42-3058F25C2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123891" cy="1320800"/>
          </a:xfrm>
        </p:spPr>
        <p:txBody>
          <a:bodyPr>
            <a:normAutofit fontScale="90000"/>
          </a:bodyPr>
          <a:lstStyle/>
          <a:p>
            <a:r>
              <a:rPr lang="en-CA" sz="3300" dirty="0"/>
              <a:t>Variants of </a:t>
            </a:r>
            <a:r>
              <a:rPr lang="en-CA" sz="3300" b="1" i="1" dirty="0" err="1"/>
              <a:t>stble-alluip</a:t>
            </a:r>
            <a:r>
              <a:rPr lang="en-CA" sz="3300" dirty="0"/>
              <a:t> to Adjust Variable Activity</a:t>
            </a:r>
            <a:br>
              <a:rPr lang="en-CA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063A8-470F-EE42-B306-998431C7E0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571625"/>
                <a:ext cx="9495366" cy="446973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A" sz="2000" dirty="0"/>
                  <a:t>Morden CDCL solver’s often use variables’ activity to guide solver’s branching choice. We developed variants of </a:t>
                </a:r>
                <a:r>
                  <a:rPr lang="en-CA" sz="2000" b="1" i="1" dirty="0"/>
                  <a:t>stable-</a:t>
                </a:r>
                <a:r>
                  <a:rPr lang="en-CA" sz="2000" b="1" i="1" dirty="0" err="1"/>
                  <a:t>alluip</a:t>
                </a:r>
                <a:r>
                  <a:rPr lang="en-CA" sz="2000" dirty="0"/>
                  <a:t> to accommodate this feature:</a:t>
                </a:r>
              </a:p>
              <a:p>
                <a:pPr marL="0" indent="0">
                  <a:buNone/>
                </a:pPr>
                <a:endParaRPr lang="en-CA" sz="2000" dirty="0"/>
              </a:p>
              <a:p>
                <a:pPr>
                  <a:buFont typeface="+mj-lt"/>
                  <a:buAutoNum type="arabicPeriod"/>
                </a:pPr>
                <a:r>
                  <a:rPr lang="en-CA" b="1" dirty="0" err="1"/>
                  <a:t>alluip</a:t>
                </a:r>
                <a:r>
                  <a:rPr lang="en-CA" b="1" dirty="0"/>
                  <a:t>-active</a:t>
                </a:r>
                <a:r>
                  <a:rPr lang="en-CA" dirty="0"/>
                  <a:t>: Modify </a:t>
                </a:r>
                <a:r>
                  <a:rPr lang="en-CA" b="1" i="1" dirty="0"/>
                  <a:t>stable-</a:t>
                </a:r>
                <a:r>
                  <a:rPr lang="en-CA" b="1" i="1" dirty="0" err="1"/>
                  <a:t>alluip</a:t>
                </a:r>
                <a:r>
                  <a:rPr lang="en-CA" dirty="0" err="1"/>
                  <a:t>’s</a:t>
                </a:r>
                <a:r>
                  <a:rPr lang="en-CA" dirty="0"/>
                  <a:t> decision policy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 when it has both smaller size and larger average variable activity over the 1-UIP clause</a:t>
                </a:r>
              </a:p>
              <a:p>
                <a:pPr>
                  <a:buFont typeface="+mj-lt"/>
                  <a:buAutoNum type="arabicPeriod"/>
                </a:pPr>
                <a:endParaRPr lang="en-CA" dirty="0"/>
              </a:p>
              <a:p>
                <a:pPr>
                  <a:buFont typeface="+mj-lt"/>
                  <a:buAutoNum type="arabicPeriod"/>
                </a:pPr>
                <a:r>
                  <a:rPr lang="en-CA" b="1" dirty="0" err="1"/>
                  <a:t>alluip</a:t>
                </a:r>
                <a:r>
                  <a:rPr lang="en-CA" b="1" dirty="0"/>
                  <a:t>-inclusive:</a:t>
                </a:r>
                <a:r>
                  <a:rPr lang="en-CA" dirty="0"/>
                  <a:t> Bump variable’s activity for new literals in the final learnt clause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𝐶𝑖</m:t>
                    </m:r>
                  </m:oMath>
                </a14:m>
                <a:endParaRPr lang="en-CA" dirty="0"/>
              </a:p>
              <a:p>
                <a:pPr>
                  <a:buFont typeface="+mj-lt"/>
                  <a:buAutoNum type="arabicPeriod"/>
                </a:pPr>
                <a:endParaRPr lang="en-CA" dirty="0"/>
              </a:p>
              <a:p>
                <a:pPr>
                  <a:buFont typeface="+mj-lt"/>
                  <a:buAutoNum type="arabicPeriod"/>
                </a:pPr>
                <a:r>
                  <a:rPr lang="en-CA" b="1" dirty="0" err="1"/>
                  <a:t>alluip</a:t>
                </a:r>
                <a:r>
                  <a:rPr lang="en-CA" b="1" dirty="0"/>
                  <a:t>-exclusive:</a:t>
                </a:r>
                <a:r>
                  <a:rPr lang="en-CA" dirty="0"/>
                  <a:t> </a:t>
                </a:r>
                <a:r>
                  <a:rPr lang="en-CA" dirty="0" err="1"/>
                  <a:t>alluip</a:t>
                </a:r>
                <a:r>
                  <a:rPr lang="en-CA" dirty="0"/>
                  <a:t>-inclusive + remove activity bumps of those variable’s that are in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dirty="0"/>
                  <a:t> that are no longer in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𝐶𝑖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063A8-470F-EE42-B306-998431C7E0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571625"/>
                <a:ext cx="9495366" cy="4469737"/>
              </a:xfrm>
              <a:blipFill>
                <a:blip r:embed="rId2"/>
                <a:stretch>
                  <a:fillRect l="-534" t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17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8EFA-9A64-F04D-9F84-A7984699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600" b="1" i="1" dirty="0"/>
              <a:t>stable-</a:t>
            </a:r>
            <a:r>
              <a:rPr lang="en-CA" sz="2600" b="1" i="1" dirty="0" err="1"/>
              <a:t>alluip</a:t>
            </a:r>
            <a:r>
              <a:rPr lang="en-CA" sz="2600" dirty="0"/>
              <a:t> with Chronological Backtracking</a:t>
            </a:r>
            <a:endParaRPr 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4F0A76-2DD2-D440-8283-8EA888D7A4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488613"/>
                <a:ext cx="8596668" cy="38807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A" sz="2000" dirty="0"/>
                  <a:t>When Chronological Backtracking is used, the literals on the trail may not be sorted by the decision level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CA" sz="2000" dirty="0"/>
                  <a:t>Let</a:t>
                </a:r>
                <a14:m>
                  <m:oMath xmlns:m="http://schemas.openxmlformats.org/officeDocument/2006/math">
                    <m:r>
                      <a:rPr lang="en-CA" sz="20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sz="2000" dirty="0"/>
                  <a:t> be two literals on the trail. We say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 dirty="0" smtClean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  <m:sub>
                        <m:r>
                          <a:rPr lang="en-CA" sz="2000" i="1" dirty="0">
                            <a:latin typeface="Cambria Math" panose="02040503050406030204" pitchFamily="18" charset="0"/>
                          </a:rPr>
                          <m:t>𝑐h𝑟𝑜𝑛</m:t>
                        </m:r>
                      </m:sub>
                    </m:sSub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000" dirty="0"/>
                  <a:t>if </a:t>
                </a:r>
                <a14:m>
                  <m:oMath xmlns:m="http://schemas.openxmlformats.org/officeDocument/2006/math">
                    <m:r>
                      <a:rPr lang="en-CA" sz="2000" i="1" dirty="0" smtClean="0">
                        <a:latin typeface="Cambria Math" panose="02040503050406030204" pitchFamily="18" charset="0"/>
                      </a:rPr>
                      <m:t>𝑑𝑒𝑐𝐿𝑣𝑙</m:t>
                    </m:r>
                    <m:r>
                      <a:rPr lang="en-CA" sz="20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2000" i="1" dirty="0" smtClean="0">
                        <a:latin typeface="Cambria Math" panose="02040503050406030204" pitchFamily="18" charset="0"/>
                      </a:rPr>
                      <m:t>) &gt; </m:t>
                    </m:r>
                    <m:r>
                      <a:rPr lang="en-CA" sz="2000" i="1" dirty="0" err="1" smtClean="0">
                        <a:latin typeface="Cambria Math" panose="02040503050406030204" pitchFamily="18" charset="0"/>
                      </a:rPr>
                      <m:t>𝑑𝑒𝑐𝐿𝑣𝑙</m:t>
                    </m:r>
                    <m:r>
                      <a:rPr lang="en-CA" sz="20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sz="2000" i="1" dirty="0" smtClean="0">
                        <a:latin typeface="Cambria Math" panose="02040503050406030204" pitchFamily="18" charset="0"/>
                      </a:rPr>
                      <m:t>) ∨ ( </m:t>
                    </m:r>
                    <m:r>
                      <a:rPr lang="en-CA" sz="2000" i="1" dirty="0" err="1" smtClean="0">
                        <a:latin typeface="Cambria Math" panose="02040503050406030204" pitchFamily="18" charset="0"/>
                      </a:rPr>
                      <m:t>𝑑𝑒𝑐𝐿𝑣𝑙</m:t>
                    </m:r>
                    <m:r>
                      <a:rPr lang="en-CA" sz="20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20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CA" sz="2000" i="1" dirty="0" err="1" smtClean="0">
                        <a:latin typeface="Cambria Math" panose="02040503050406030204" pitchFamily="18" charset="0"/>
                      </a:rPr>
                      <m:t>𝑑𝑒𝑐𝐿𝑣𝑙</m:t>
                    </m:r>
                    <m:r>
                      <a:rPr lang="en-CA" sz="20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sz="2000" i="1" dirty="0" smtClean="0">
                        <a:latin typeface="Cambria Math" panose="02040503050406030204" pitchFamily="18" charset="0"/>
                      </a:rPr>
                      <m:t>) ∧ </m:t>
                    </m:r>
                    <m:r>
                      <a:rPr lang="el-GR" sz="2000" i="1" dirty="0" smtClean="0">
                        <a:latin typeface="Cambria Math" panose="02040503050406030204" pitchFamily="18" charset="0"/>
                      </a:rPr>
                      <m:t>𝜄</m:t>
                    </m:r>
                    <m:r>
                      <a:rPr lang="el-GR" sz="20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2000" i="1" dirty="0" smtClean="0">
                        <a:latin typeface="Cambria Math" panose="02040503050406030204" pitchFamily="18" charset="0"/>
                      </a:rPr>
                      <m:t>)&gt; </m:t>
                    </m:r>
                    <m:r>
                      <a:rPr lang="el-GR" sz="2000" i="1" dirty="0" smtClean="0">
                        <a:latin typeface="Cambria Math" panose="02040503050406030204" pitchFamily="18" charset="0"/>
                      </a:rPr>
                      <m:t>𝜄</m:t>
                    </m:r>
                    <m:r>
                      <a:rPr lang="el-GR" sz="20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sz="2000" i="1" dirty="0" smtClean="0">
                        <a:latin typeface="Cambria Math" panose="02040503050406030204" pitchFamily="18" charset="0"/>
                      </a:rPr>
                      <m:t>) )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CA" sz="2000" b="1" i="1" dirty="0"/>
                  <a:t>stable-</a:t>
                </a:r>
                <a:r>
                  <a:rPr lang="en-CA" sz="2000" b="1" i="1" dirty="0" err="1"/>
                  <a:t>alluip</a:t>
                </a:r>
                <a:r>
                  <a:rPr lang="en-CA" sz="2000" dirty="0"/>
                  <a:t> continue to work as long as literals are resolved away from the initial conflict in descending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2000" i="1" dirty="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  <m:sub>
                        <m:r>
                          <a:rPr lang="en-CA" sz="2000" i="1" dirty="0">
                            <a:latin typeface="Cambria Math" panose="02040503050406030204" pitchFamily="18" charset="0"/>
                          </a:rPr>
                          <m:t>𝑐h𝑟𝑜𝑛</m:t>
                        </m:r>
                      </m:sub>
                    </m:sSub>
                  </m:oMath>
                </a14:m>
                <a:r>
                  <a:rPr lang="en-CA" sz="2000" dirty="0"/>
                  <a:t> order</a:t>
                </a:r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4F0A76-2DD2-D440-8283-8EA888D7A4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488613"/>
                <a:ext cx="8596668" cy="3880773"/>
              </a:xfrm>
              <a:blipFill>
                <a:blip r:embed="rId2"/>
                <a:stretch>
                  <a:fillRect l="-590" t="-651" r="-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118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12FCE-1224-B744-AD73-4C86DB2E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Clause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2097-21FB-E84E-8959-E07E8EB83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738254" cy="388077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Clause Learning is an essential technique in SAT solvers (1996)</a:t>
            </a:r>
          </a:p>
        </p:txBody>
      </p:sp>
      <p:pic>
        <p:nvPicPr>
          <p:cNvPr id="6" name="Picture 5" descr="A picture containing bird, knife&#10;&#10;Description automatically generated">
            <a:extLst>
              <a:ext uri="{FF2B5EF4-FFF2-40B4-BE49-F238E27FC236}">
                <a16:creationId xmlns:a16="http://schemas.microsoft.com/office/drawing/2014/main" id="{0C6EEB23-0CB3-FA41-B8B2-F575C2E2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3163813"/>
            <a:ext cx="8516937" cy="237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37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EA4061-D266-C943-83AC-80A29BBC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Experiments and Results	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5B9BB6F-6473-4574-8A46-D1ED4D9B9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02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0BCDD-2766-324A-8952-F7111653C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Experiment Setup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B00DA-495E-C640-BE1B-59FEE1810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1" y="2160589"/>
            <a:ext cx="9224961" cy="3880773"/>
          </a:xfrm>
        </p:spPr>
        <p:txBody>
          <a:bodyPr>
            <a:normAutofit/>
          </a:bodyPr>
          <a:lstStyle/>
          <a:p>
            <a:r>
              <a:rPr lang="en-CA" sz="2200" dirty="0"/>
              <a:t>Base Solver</a:t>
            </a:r>
            <a:r>
              <a:rPr lang="en-CA" sz="2200" i="1" dirty="0"/>
              <a:t>: </a:t>
            </a:r>
            <a:r>
              <a:rPr lang="en-CA" sz="2200" i="1" dirty="0" err="1"/>
              <a:t>MapleCOMSPS</a:t>
            </a:r>
            <a:r>
              <a:rPr lang="en-CA" sz="2200" i="1" dirty="0"/>
              <a:t>-LRB</a:t>
            </a:r>
          </a:p>
          <a:p>
            <a:r>
              <a:rPr lang="en-CA" sz="2200" dirty="0"/>
              <a:t>Benchmark: 2019 SAT Race main track</a:t>
            </a:r>
          </a:p>
          <a:p>
            <a:r>
              <a:rPr lang="en-CA" sz="2200" dirty="0"/>
              <a:t>Hardware and limits: 2.70 GHz XeonE5-2680 CPUs with 5000 second timeout and a maximum of 12 GB memory</a:t>
            </a:r>
            <a:br>
              <a:rPr lang="en-CA" sz="2200" dirty="0"/>
            </a:br>
            <a:br>
              <a:rPr lang="en-CA" sz="2200" dirty="0"/>
            </a:br>
            <a:r>
              <a:rPr lang="en-CA" sz="2200" dirty="0"/>
              <a:t>Evaluate the performance of </a:t>
            </a:r>
            <a:r>
              <a:rPr lang="en-CA" sz="2200" b="1" i="1" dirty="0"/>
              <a:t>stable-</a:t>
            </a:r>
            <a:r>
              <a:rPr lang="en-CA" sz="2200" b="1" i="1" dirty="0" err="1"/>
              <a:t>alluip</a:t>
            </a:r>
            <a:r>
              <a:rPr lang="en-CA" sz="2200" dirty="0"/>
              <a:t> against the baseline 1-UIP</a:t>
            </a:r>
            <a:endParaRPr lang="en-US" sz="2200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1187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DC1E0D-1D99-0A46-907C-3827EC51A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47" y="1566765"/>
            <a:ext cx="10578313" cy="404620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7FC946B-8B4A-3242-8BED-883226466082}"/>
              </a:ext>
            </a:extLst>
          </p:cNvPr>
          <p:cNvSpPr/>
          <p:nvPr/>
        </p:nvSpPr>
        <p:spPr>
          <a:xfrm>
            <a:off x="3615408" y="2936669"/>
            <a:ext cx="2480592" cy="45275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D444548-C47A-FD4C-AB36-08B591D77BB2}"/>
              </a:ext>
            </a:extLst>
          </p:cNvPr>
          <p:cNvSpPr/>
          <p:nvPr/>
        </p:nvSpPr>
        <p:spPr>
          <a:xfrm>
            <a:off x="6915150" y="3786824"/>
            <a:ext cx="1543347" cy="45275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FEEC14-D7CD-6842-BD4F-6660AC637322}"/>
              </a:ext>
            </a:extLst>
          </p:cNvPr>
          <p:cNvSpPr/>
          <p:nvPr/>
        </p:nvSpPr>
        <p:spPr>
          <a:xfrm>
            <a:off x="4457700" y="4292811"/>
            <a:ext cx="528638" cy="45275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E75C7D7-DDCC-1A47-AA5E-0DA6E2F6F0A4}"/>
              </a:ext>
            </a:extLst>
          </p:cNvPr>
          <p:cNvSpPr/>
          <p:nvPr/>
        </p:nvSpPr>
        <p:spPr>
          <a:xfrm>
            <a:off x="8455233" y="4719911"/>
            <a:ext cx="876093" cy="45275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6A30800-15A2-0C4C-8B1D-3360FCFC5A22}"/>
              </a:ext>
            </a:extLst>
          </p:cNvPr>
          <p:cNvSpPr/>
          <p:nvPr/>
        </p:nvSpPr>
        <p:spPr>
          <a:xfrm>
            <a:off x="960431" y="2910161"/>
            <a:ext cx="2480591" cy="95851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1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 animBg="1"/>
      <p:bldP spid="38" grpId="0" animBg="1"/>
      <p:bldP spid="39" grpId="0" animBg="1"/>
      <p:bldP spid="4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6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84E3C-00ED-1D4D-8587-9DAA5BEF2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23" y="516752"/>
            <a:ext cx="7754704" cy="58160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9DF5AE-7FDD-C348-9094-6A14F5BBF1A6}"/>
              </a:ext>
            </a:extLst>
          </p:cNvPr>
          <p:cNvSpPr txBox="1"/>
          <p:nvPr/>
        </p:nvSpPr>
        <p:spPr>
          <a:xfrm>
            <a:off x="7760742" y="973528"/>
            <a:ext cx="36853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X and Y axes show the clause length from stable-</a:t>
            </a:r>
            <a:r>
              <a:rPr lang="en-CA" dirty="0" err="1"/>
              <a:t>alluip</a:t>
            </a:r>
            <a:r>
              <a:rPr lang="en-CA" dirty="0"/>
              <a:t> and 1-UIP, respectively. Each green (red) dot represents an compared instance between </a:t>
            </a:r>
            <a:r>
              <a:rPr lang="en-US" altLang="zh-CN" dirty="0"/>
              <a:t>1-UIP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min-</a:t>
            </a:r>
            <a:r>
              <a:rPr lang="en-US" altLang="zh-CN" dirty="0" err="1"/>
              <a:t>alluip</a:t>
            </a:r>
            <a:r>
              <a:rPr lang="zh-CN" altLang="en-US" dirty="0"/>
              <a:t> </a:t>
            </a:r>
            <a:r>
              <a:rPr lang="en-CA" dirty="0"/>
              <a:t>(pure-</a:t>
            </a:r>
            <a:r>
              <a:rPr lang="en-CA" dirty="0" err="1"/>
              <a:t>alluip</a:t>
            </a:r>
            <a:r>
              <a:rPr lang="en-CA" dirty="0"/>
              <a:t>). </a:t>
            </a:r>
          </a:p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052B6A-3A78-6043-9DDA-5E57FB2700F0}"/>
              </a:ext>
            </a:extLst>
          </p:cNvPr>
          <p:cNvSpPr txBox="1"/>
          <p:nvPr/>
        </p:nvSpPr>
        <p:spPr>
          <a:xfrm>
            <a:off x="7760741" y="3681413"/>
            <a:ext cx="3685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4"/>
                </a:solidFill>
              </a:rPr>
              <a:t>Greater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reduction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for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instances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with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larger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1-UIP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clauses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57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FC956-576F-6A4F-B3B9-E2538D811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46" y="480060"/>
            <a:ext cx="7787543" cy="58448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BC2627-84DE-C648-BF96-B60669D8DA8D}"/>
                  </a:ext>
                </a:extLst>
              </p:cNvPr>
              <p:cNvSpPr txBox="1"/>
              <p:nvPr/>
            </p:nvSpPr>
            <p:spPr>
              <a:xfrm>
                <a:off x="7760742" y="973528"/>
                <a:ext cx="3685399" cy="1645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The X axis indicates the relative size of difference between all-UIP and 1-UIP clauses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CA" dirty="0"/>
              </a:p>
              <a:p>
                <a:r>
                  <a:rPr lang="en-CA" dirty="0"/>
                  <a:t>for each instance, and the Y axis shows the probability density. </a:t>
                </a: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BC2627-84DE-C648-BF96-B60669D8D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742" y="973528"/>
                <a:ext cx="3685399" cy="1645387"/>
              </a:xfrm>
              <a:prstGeom prst="rect">
                <a:avLst/>
              </a:prstGeom>
              <a:blipFill>
                <a:blip r:embed="rId3"/>
                <a:stretch>
                  <a:fillRect l="-1031" t="-1538" r="-3093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5A5276BE-7312-F442-8ECD-C88A654E66B5}"/>
              </a:ext>
            </a:extLst>
          </p:cNvPr>
          <p:cNvSpPr txBox="1"/>
          <p:nvPr/>
        </p:nvSpPr>
        <p:spPr>
          <a:xfrm>
            <a:off x="7787509" y="3681413"/>
            <a:ext cx="3685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4"/>
                </a:solidFill>
              </a:rPr>
              <a:t>min-</a:t>
            </a:r>
            <a:r>
              <a:rPr lang="en-CA" dirty="0" err="1">
                <a:solidFill>
                  <a:schemeClr val="accent4"/>
                </a:solidFill>
              </a:rPr>
              <a:t>alluip</a:t>
            </a:r>
            <a:r>
              <a:rPr lang="en-CA" dirty="0">
                <a:solidFill>
                  <a:schemeClr val="accent4"/>
                </a:solidFill>
              </a:rPr>
              <a:t> (pure-</a:t>
            </a:r>
            <a:r>
              <a:rPr lang="en-CA" dirty="0" err="1">
                <a:solidFill>
                  <a:schemeClr val="accent4"/>
                </a:solidFill>
              </a:rPr>
              <a:t>alluip</a:t>
            </a:r>
            <a:r>
              <a:rPr lang="en-CA" dirty="0">
                <a:solidFill>
                  <a:schemeClr val="accent4"/>
                </a:solidFill>
              </a:rPr>
              <a:t>) produces shorter clauses for 88.5% (77.7%) of instances. 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969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6D708-5D72-CE42-A42A-864C6E398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1" y="609600"/>
            <a:ext cx="9682161" cy="1320800"/>
          </a:xfrm>
        </p:spPr>
        <p:txBody>
          <a:bodyPr>
            <a:normAutofit/>
          </a:bodyPr>
          <a:lstStyle/>
          <a:p>
            <a:r>
              <a:rPr lang="en-US" dirty="0"/>
              <a:t>Experiment </a:t>
            </a:r>
            <a:r>
              <a:rPr lang="en-US" b="1" i="1" dirty="0"/>
              <a:t>stable-</a:t>
            </a:r>
            <a:r>
              <a:rPr lang="en-US" b="1" i="1" dirty="0" err="1"/>
              <a:t>alluip</a:t>
            </a:r>
            <a:r>
              <a:rPr lang="en-US" dirty="0"/>
              <a:t> with Modern Solvers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769BA-524E-DC46-97EE-D662CF01A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1" y="1802845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How does </a:t>
            </a:r>
            <a:r>
              <a:rPr lang="en-CA" b="1" i="1" dirty="0"/>
              <a:t>stable-</a:t>
            </a:r>
            <a:r>
              <a:rPr lang="en-CA" b="1" i="1" dirty="0" err="1"/>
              <a:t>alluip</a:t>
            </a:r>
            <a:r>
              <a:rPr lang="en-CA" dirty="0"/>
              <a:t> perform in more modern solvers?</a:t>
            </a:r>
            <a:br>
              <a:rPr lang="en-CA" dirty="0"/>
            </a:br>
            <a:endParaRPr lang="en-CA" dirty="0"/>
          </a:p>
          <a:p>
            <a:r>
              <a:rPr lang="en-CA" dirty="0"/>
              <a:t>We implement </a:t>
            </a:r>
            <a:r>
              <a:rPr lang="en-CA" b="1" i="1" dirty="0"/>
              <a:t>stable-</a:t>
            </a:r>
            <a:r>
              <a:rPr lang="en-CA" b="1" i="1" dirty="0" err="1"/>
              <a:t>alluip</a:t>
            </a:r>
            <a:r>
              <a:rPr lang="en-CA" dirty="0"/>
              <a:t> in the winner of 2017, 2018 and 2019 SAT race, and in the </a:t>
            </a:r>
            <a:r>
              <a:rPr lang="en-CA" i="1" dirty="0" err="1"/>
              <a:t>expMaple</a:t>
            </a:r>
            <a:r>
              <a:rPr lang="en-CA" i="1" dirty="0"/>
              <a:t>-CM-</a:t>
            </a:r>
            <a:r>
              <a:rPr lang="en-CA" i="1" dirty="0" err="1"/>
              <a:t>GCBumpOnlyLRB</a:t>
            </a:r>
            <a:r>
              <a:rPr lang="en-CA" dirty="0"/>
              <a:t> and </a:t>
            </a:r>
            <a:r>
              <a:rPr lang="en-CA" i="1" dirty="0" err="1"/>
              <a:t>CaDiCaL</a:t>
            </a:r>
            <a:r>
              <a:rPr lang="en-CA" dirty="0"/>
              <a:t> solver (5 solvers)</a:t>
            </a:r>
          </a:p>
          <a:p>
            <a:r>
              <a:rPr lang="en-CA" dirty="0"/>
              <a:t>Compare 1-UIP with pure-</a:t>
            </a:r>
            <a:r>
              <a:rPr lang="en-CA" dirty="0" err="1"/>
              <a:t>alluip</a:t>
            </a:r>
            <a:r>
              <a:rPr lang="en-CA" dirty="0"/>
              <a:t>, min-</a:t>
            </a:r>
            <a:r>
              <a:rPr lang="en-CA" dirty="0" err="1"/>
              <a:t>alluip</a:t>
            </a:r>
            <a:r>
              <a:rPr lang="en-CA" dirty="0"/>
              <a:t> and the top two variants, </a:t>
            </a:r>
            <a:r>
              <a:rPr lang="en-CA" dirty="0" err="1"/>
              <a:t>alluip</a:t>
            </a:r>
            <a:r>
              <a:rPr lang="en-CA" dirty="0"/>
              <a:t>-active and </a:t>
            </a:r>
            <a:r>
              <a:rPr lang="en-CA" dirty="0" err="1"/>
              <a:t>alluip</a:t>
            </a:r>
            <a:r>
              <a:rPr lang="en-CA" dirty="0"/>
              <a:t>-inclusive (4 </a:t>
            </a:r>
            <a:r>
              <a:rPr lang="en-CA" dirty="0" err="1"/>
              <a:t>alluip</a:t>
            </a:r>
            <a:r>
              <a:rPr lang="en-CA" dirty="0"/>
              <a:t> learning schemes)</a:t>
            </a:r>
          </a:p>
          <a:p>
            <a:endParaRPr lang="en-CA" dirty="0"/>
          </a:p>
          <a:p>
            <a:r>
              <a:rPr lang="en-CA" dirty="0">
                <a:solidFill>
                  <a:schemeClr val="accent4"/>
                </a:solidFill>
              </a:rPr>
              <a:t>We observe similar performance gain and clause reductions in the modern solvers as in </a:t>
            </a:r>
            <a:r>
              <a:rPr lang="en-CA" i="1" dirty="0" err="1">
                <a:solidFill>
                  <a:schemeClr val="accent4"/>
                </a:solidFill>
              </a:rPr>
              <a:t>MapleCOMSPS</a:t>
            </a:r>
            <a:r>
              <a:rPr lang="en-CA" i="1" dirty="0">
                <a:solidFill>
                  <a:schemeClr val="accent4"/>
                </a:solidFill>
              </a:rPr>
              <a:t>-LRB</a:t>
            </a:r>
            <a:r>
              <a:rPr lang="en-CA" dirty="0">
                <a:solidFill>
                  <a:schemeClr val="accent4"/>
                </a:solidFill>
              </a:rPr>
              <a:t>: </a:t>
            </a:r>
          </a:p>
          <a:p>
            <a:r>
              <a:rPr lang="en-CA" dirty="0">
                <a:solidFill>
                  <a:schemeClr val="accent4"/>
                </a:solidFill>
              </a:rPr>
              <a:t>In average, around +4 solved instances and 40% average clause size reduction</a:t>
            </a:r>
          </a:p>
          <a:p>
            <a:endParaRPr lang="en-CA" dirty="0"/>
          </a:p>
          <a:p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7885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A7685C-9041-A445-BDD5-6058B70E3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26" y="1846187"/>
            <a:ext cx="11083100" cy="3423519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7710972F-C6B8-1C4D-8E31-293AA8D2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332" y="770077"/>
            <a:ext cx="9682161" cy="871288"/>
          </a:xfrm>
        </p:spPr>
        <p:txBody>
          <a:bodyPr>
            <a:normAutofit/>
          </a:bodyPr>
          <a:lstStyle/>
          <a:p>
            <a:r>
              <a:rPr lang="en-US" dirty="0"/>
              <a:t>Results on </a:t>
            </a:r>
            <a:r>
              <a:rPr lang="en-US" dirty="0" err="1"/>
              <a:t>MapleLCMDist</a:t>
            </a:r>
            <a:r>
              <a:rPr lang="en-US" dirty="0"/>
              <a:t> (2017 Winner)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A92AE6-04D4-1C41-BF10-FAF64D7597DE}"/>
              </a:ext>
            </a:extLst>
          </p:cNvPr>
          <p:cNvSpPr/>
          <p:nvPr/>
        </p:nvSpPr>
        <p:spPr>
          <a:xfrm>
            <a:off x="5052331" y="3300413"/>
            <a:ext cx="4547937" cy="51435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661F02-4707-F846-8F9B-48C0D0AAD50E}"/>
              </a:ext>
            </a:extLst>
          </p:cNvPr>
          <p:cNvSpPr/>
          <p:nvPr/>
        </p:nvSpPr>
        <p:spPr>
          <a:xfrm>
            <a:off x="9872663" y="3300413"/>
            <a:ext cx="1643062" cy="196929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5AB7B2-D84C-CB4A-8390-A2672C138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02" y="1827081"/>
            <a:ext cx="11094647" cy="2983706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6F6D011F-33B0-DC45-9E6B-11E1703A7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332" y="770077"/>
            <a:ext cx="9682161" cy="871288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on </a:t>
            </a:r>
            <a:r>
              <a:rPr lang="en-CA" dirty="0" err="1"/>
              <a:t>Maple_lcm_dist_chronobt</a:t>
            </a:r>
            <a:r>
              <a:rPr lang="en-CA" dirty="0"/>
              <a:t> </a:t>
            </a:r>
            <a:r>
              <a:rPr lang="en-US" dirty="0"/>
              <a:t>(2018 Winner)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D6A1D9-323A-D94F-A000-552D3495593C}"/>
              </a:ext>
            </a:extLst>
          </p:cNvPr>
          <p:cNvSpPr txBox="1"/>
          <p:nvPr/>
        </p:nvSpPr>
        <p:spPr>
          <a:xfrm>
            <a:off x="964831" y="5480804"/>
            <a:ext cx="5298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Enabled </a:t>
            </a:r>
            <a:r>
              <a:rPr lang="en-US" i="1" dirty="0"/>
              <a:t>stable-</a:t>
            </a:r>
            <a:r>
              <a:rPr lang="en-US" i="1" dirty="0" err="1"/>
              <a:t>alluip</a:t>
            </a:r>
            <a:r>
              <a:rPr lang="en-US" dirty="0"/>
              <a:t> Chronological backtracking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CAA491-037F-004C-A70E-68DAAA48E049}"/>
              </a:ext>
            </a:extLst>
          </p:cNvPr>
          <p:cNvSpPr/>
          <p:nvPr/>
        </p:nvSpPr>
        <p:spPr>
          <a:xfrm>
            <a:off x="5972175" y="2811137"/>
            <a:ext cx="585788" cy="200811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4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15E2C4-F386-0B4F-BF34-EA4D0595F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02" y="1853840"/>
            <a:ext cx="11113231" cy="3232510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A8CA7DD4-A380-CD4D-90F1-F3EF36D86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005" y="831391"/>
            <a:ext cx="10621433" cy="871288"/>
          </a:xfrm>
        </p:spPr>
        <p:txBody>
          <a:bodyPr>
            <a:noAutofit/>
          </a:bodyPr>
          <a:lstStyle/>
          <a:p>
            <a:r>
              <a:rPr lang="en-US" sz="3200" dirty="0"/>
              <a:t>Results on </a:t>
            </a:r>
            <a:r>
              <a:rPr lang="en-CA" sz="3200" dirty="0"/>
              <a:t>Maple</a:t>
            </a:r>
            <a:r>
              <a:rPr lang="en-US" sz="3200" dirty="0"/>
              <a:t>_</a:t>
            </a:r>
            <a:r>
              <a:rPr lang="en-CA" sz="3200" dirty="0"/>
              <a:t>lcm_distchronobt-dl-v3 </a:t>
            </a:r>
            <a:r>
              <a:rPr lang="en-US" sz="3200" dirty="0"/>
              <a:t>(201</a:t>
            </a:r>
            <a:r>
              <a:rPr lang="en-US" altLang="zh-CN" sz="3200" dirty="0"/>
              <a:t>9</a:t>
            </a:r>
            <a:r>
              <a:rPr lang="en-US" sz="3200" dirty="0"/>
              <a:t> Winner)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C9F865-4396-ED40-BD7D-F41B83CF194D}"/>
              </a:ext>
            </a:extLst>
          </p:cNvPr>
          <p:cNvSpPr/>
          <p:nvPr/>
        </p:nvSpPr>
        <p:spPr>
          <a:xfrm>
            <a:off x="6215063" y="3048000"/>
            <a:ext cx="628650" cy="203835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7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7EC1EC-E2A1-0046-8475-94FDA05C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25" y="1957388"/>
            <a:ext cx="11163802" cy="3226944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6F284E6C-1405-9449-A897-B53E69CD8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505" y="763780"/>
            <a:ext cx="10982422" cy="871288"/>
          </a:xfrm>
        </p:spPr>
        <p:txBody>
          <a:bodyPr>
            <a:noAutofit/>
          </a:bodyPr>
          <a:lstStyle/>
          <a:p>
            <a:r>
              <a:rPr lang="en-US" sz="3000" dirty="0"/>
              <a:t>Results on </a:t>
            </a:r>
            <a:r>
              <a:rPr lang="en-CA" sz="3000" dirty="0" err="1"/>
              <a:t>expMaple_CM_GCBumpOnlyLRB</a:t>
            </a:r>
            <a:r>
              <a:rPr lang="en-CA" sz="3000" dirty="0"/>
              <a:t> </a:t>
            </a:r>
            <a:r>
              <a:rPr lang="en-US" sz="3000" dirty="0"/>
              <a:t>(2019 Competitor)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90CC58-0694-8F4C-A650-18E67C8BAC89}"/>
              </a:ext>
            </a:extLst>
          </p:cNvPr>
          <p:cNvSpPr/>
          <p:nvPr/>
        </p:nvSpPr>
        <p:spPr>
          <a:xfrm>
            <a:off x="5272088" y="4013200"/>
            <a:ext cx="3071812" cy="117113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15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12FCE-1224-B744-AD73-4C86DB2E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Clause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2097-21FB-E84E-8959-E07E8EB83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738254" cy="3880773"/>
          </a:xfrm>
        </p:spPr>
        <p:txBody>
          <a:bodyPr/>
          <a:lstStyle/>
          <a:p>
            <a:r>
              <a:rPr lang="en-US" dirty="0"/>
              <a:t>Clause Learning is an essential technique in SAT solvers (1996)</a:t>
            </a:r>
          </a:p>
          <a:p>
            <a:r>
              <a:rPr lang="en-US" dirty="0">
                <a:solidFill>
                  <a:schemeClr val="accent4"/>
                </a:solidFill>
              </a:rPr>
              <a:t>Many learning schemes proposed, but converged on 1-UIP after Chaff’s success (2001)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B5F1B2-4AD9-4E45-B342-C8BE64AF2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269" y="3300413"/>
            <a:ext cx="7044797" cy="214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45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F52572-7817-1846-8904-67CE030A7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50" y="1918788"/>
            <a:ext cx="11030652" cy="3075541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094C25E0-E906-5D47-B7BA-8498151E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505" y="763780"/>
            <a:ext cx="10982422" cy="871288"/>
          </a:xfrm>
        </p:spPr>
        <p:txBody>
          <a:bodyPr>
            <a:noAutofit/>
          </a:bodyPr>
          <a:lstStyle/>
          <a:p>
            <a:r>
              <a:rPr lang="en-US" sz="3000" dirty="0"/>
              <a:t>Results on </a:t>
            </a:r>
            <a:r>
              <a:rPr lang="en-US" sz="3000" dirty="0" err="1"/>
              <a:t>CaDiCaL</a:t>
            </a:r>
            <a:r>
              <a:rPr lang="en-US" sz="3000" dirty="0"/>
              <a:t> 1.2.1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AD7EF-DA05-9C46-AE81-0145D6E9CC81}"/>
              </a:ext>
            </a:extLst>
          </p:cNvPr>
          <p:cNvSpPr txBox="1"/>
          <p:nvPr/>
        </p:nvSpPr>
        <p:spPr>
          <a:xfrm>
            <a:off x="1150829" y="5501468"/>
            <a:ext cx="7322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CaDiCal</a:t>
            </a:r>
            <a:r>
              <a:rPr lang="en-US" dirty="0">
                <a:solidFill>
                  <a:schemeClr val="accent4"/>
                </a:solidFill>
              </a:rPr>
              <a:t> (2019 race version) solved 244 instances in the competition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806F383-CB03-C044-AA95-852276543A74}"/>
              </a:ext>
            </a:extLst>
          </p:cNvPr>
          <p:cNvSpPr/>
          <p:nvPr/>
        </p:nvSpPr>
        <p:spPr>
          <a:xfrm>
            <a:off x="5486400" y="4013200"/>
            <a:ext cx="2857500" cy="87312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A014258-859F-8449-BB0C-FA4E9D3D81BD}"/>
              </a:ext>
            </a:extLst>
          </p:cNvPr>
          <p:cNvSpPr/>
          <p:nvPr/>
        </p:nvSpPr>
        <p:spPr>
          <a:xfrm>
            <a:off x="10177171" y="3397692"/>
            <a:ext cx="1290094" cy="145901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85CDAF5-D540-F448-9F4A-E7AB36849A72}"/>
              </a:ext>
            </a:extLst>
          </p:cNvPr>
          <p:cNvSpPr/>
          <p:nvPr/>
        </p:nvSpPr>
        <p:spPr>
          <a:xfrm>
            <a:off x="8617580" y="2491132"/>
            <a:ext cx="1464565" cy="47091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4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0" name="Picture 4">
            <a:extLst>
              <a:ext uri="{FF2B5EF4-FFF2-40B4-BE49-F238E27FC236}">
                <a16:creationId xmlns:a16="http://schemas.microsoft.com/office/drawing/2014/main" id="{69BF377A-0A83-4435-824A-8C7C8E418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3" r="-2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9ED911-0F03-034C-87A8-4C98EE1B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Summary</a:t>
            </a:r>
          </a:p>
        </p:txBody>
      </p:sp>
      <p:cxnSp>
        <p:nvCxnSpPr>
          <p:cNvPr id="4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44605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315824-9C10-9E46-BEC0-2CEB5858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/>
              <a:t>Through our Work:</a:t>
            </a:r>
          </a:p>
        </p:txBody>
      </p:sp>
      <p:sp>
        <p:nvSpPr>
          <p:cNvPr id="48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C34D9B9B-3792-1D4A-BB89-67A5956FF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1" y="2160589"/>
            <a:ext cx="9167811" cy="3880773"/>
          </a:xfrm>
        </p:spPr>
        <p:txBody>
          <a:bodyPr>
            <a:normAutofit fontScale="92500" lnSpcReduction="10000"/>
          </a:bodyPr>
          <a:lstStyle/>
          <a:p>
            <a:r>
              <a:rPr lang="en-CA" sz="2200" dirty="0"/>
              <a:t>Re-examined previously proposed resolution learning scheme through the lens of LBD</a:t>
            </a:r>
          </a:p>
          <a:p>
            <a:r>
              <a:rPr lang="en-CA" sz="2200" dirty="0"/>
              <a:t>designed a novel learning scheme that reduce learnt clause size and maintain the minimum LBD</a:t>
            </a:r>
          </a:p>
          <a:p>
            <a:r>
              <a:rPr lang="en-CA" sz="2200" dirty="0"/>
              <a:t>experimented with the novel learning scheme and provide empirical evidence on its clause reduction power and performance gain</a:t>
            </a:r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r>
              <a:rPr lang="en-CA" sz="2400" dirty="0">
                <a:solidFill>
                  <a:schemeClr val="accent4"/>
                </a:solidFill>
              </a:rPr>
              <a:t>We see opportunity in designing better clause learning schemes to improve SAT solving. The modern solvers have evolved with new features, and the clause learning may want to catch up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50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561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222064-F91D-4C42-8132-63F380B22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Graphic 5" descr="Question mark">
            <a:extLst>
              <a:ext uri="{FF2B5EF4-FFF2-40B4-BE49-F238E27FC236}">
                <a16:creationId xmlns:a16="http://schemas.microsoft.com/office/drawing/2014/main" id="{7B5175B8-710D-4F3B-A54D-311326689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72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23F790-2B26-034C-8459-A783ED3B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Backup Slides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Open Folder">
            <a:extLst>
              <a:ext uri="{FF2B5EF4-FFF2-40B4-BE49-F238E27FC236}">
                <a16:creationId xmlns:a16="http://schemas.microsoft.com/office/drawing/2014/main" id="{9EC698C8-A7B4-47ED-A42C-CB5100B24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546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1A669-1E67-0E42-9CA8-16FCFE169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Clause Learning Landscape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2BF5C-9F9A-4A4B-94DD-7D169838D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74" y="1510440"/>
            <a:ext cx="7545388" cy="485384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82F6726-C8FE-0340-B7E1-00983533FAF7}"/>
              </a:ext>
            </a:extLst>
          </p:cNvPr>
          <p:cNvCxnSpPr>
            <a:cxnSpLocks/>
          </p:cNvCxnSpPr>
          <p:nvPr/>
        </p:nvCxnSpPr>
        <p:spPr>
          <a:xfrm flipH="1">
            <a:off x="6457952" y="1643063"/>
            <a:ext cx="1428748" cy="2596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60D3CFB-3554-5B44-83C9-60F912841048}"/>
              </a:ext>
            </a:extLst>
          </p:cNvPr>
          <p:cNvSpPr txBox="1"/>
          <p:nvPr/>
        </p:nvSpPr>
        <p:spPr>
          <a:xfrm>
            <a:off x="6365879" y="1207420"/>
            <a:ext cx="343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of CDCL Solvers use these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7803D0-0069-C548-A220-2A70F9B2D28A}"/>
              </a:ext>
            </a:extLst>
          </p:cNvPr>
          <p:cNvCxnSpPr>
            <a:cxnSpLocks/>
          </p:cNvCxnSpPr>
          <p:nvPr/>
        </p:nvCxnSpPr>
        <p:spPr>
          <a:xfrm>
            <a:off x="1202974" y="2557463"/>
            <a:ext cx="1789290" cy="1345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F52ADC8-4B47-4346-BFB1-11CB4309EFD1}"/>
              </a:ext>
            </a:extLst>
          </p:cNvPr>
          <p:cNvSpPr txBox="1"/>
          <p:nvPr/>
        </p:nvSpPr>
        <p:spPr>
          <a:xfrm>
            <a:off x="175950" y="2188131"/>
            <a:ext cx="215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Trivial resolutions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719D1C-C85C-A040-89A2-976F12459537}"/>
              </a:ext>
            </a:extLst>
          </p:cNvPr>
          <p:cNvSpPr txBox="1"/>
          <p:nvPr/>
        </p:nvSpPr>
        <p:spPr>
          <a:xfrm>
            <a:off x="525224" y="5717956"/>
            <a:ext cx="1355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Vivification</a:t>
            </a:r>
          </a:p>
          <a:p>
            <a:r>
              <a:rPr lang="en-US" dirty="0"/>
              <a:t>SDCL </a:t>
            </a:r>
          </a:p>
        </p:txBody>
      </p:sp>
    </p:spTree>
    <p:extLst>
      <p:ext uri="{BB962C8B-B14F-4D97-AF65-F5344CB8AC3E}">
        <p14:creationId xmlns:p14="http://schemas.microsoft.com/office/powerpoint/2010/main" val="99037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277FE-C50D-A64E-A634-5C7E7FAEB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stable-</a:t>
            </a:r>
            <a:r>
              <a:rPr lang="en-US" b="1" i="1" dirty="0" err="1"/>
              <a:t>alluip</a:t>
            </a:r>
            <a:r>
              <a:rPr lang="en-US" dirty="0"/>
              <a:t> Decision Policy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E0551A-0806-E844-98C6-2F81718C4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442" y="1616869"/>
            <a:ext cx="4173311" cy="449818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396066-18D6-004C-9FEB-9B0760A15998}"/>
                  </a:ext>
                </a:extLst>
              </p:cNvPr>
              <p:cNvSpPr txBox="1"/>
              <p:nvPr/>
            </p:nvSpPr>
            <p:spPr>
              <a:xfrm>
                <a:off x="5953125" y="2249945"/>
                <a:ext cx="376237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dirty="0"/>
                  <a:t>After </a:t>
                </a:r>
                <a:r>
                  <a:rPr lang="en-CA" sz="2400" b="1" i="1" dirty="0"/>
                  <a:t>stable-</a:t>
                </a:r>
                <a:r>
                  <a:rPr lang="en-CA" sz="2400" b="1" i="1" dirty="0" err="1"/>
                  <a:t>alluip</a:t>
                </a:r>
                <a:r>
                  <a:rPr lang="en-CA" sz="2400" dirty="0"/>
                  <a:t> learns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2400" dirty="0"/>
                  <a:t>. The learning scheme chooses to save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400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400" dirty="0"/>
                  <a:t>based on a decision policy (e.g. save the smaller clause).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396066-18D6-004C-9FEB-9B0760A15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125" y="2249945"/>
                <a:ext cx="3762375" cy="2308324"/>
              </a:xfrm>
              <a:prstGeom prst="rect">
                <a:avLst/>
              </a:prstGeom>
              <a:blipFill>
                <a:blip r:embed="rId3"/>
                <a:stretch>
                  <a:fillRect l="-2357" t="-1639" r="-1684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966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12FCE-1224-B744-AD73-4C86DB2E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Clause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2097-21FB-E84E-8959-E07E8EB83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738254" cy="3880773"/>
          </a:xfrm>
        </p:spPr>
        <p:txBody>
          <a:bodyPr/>
          <a:lstStyle/>
          <a:p>
            <a:r>
              <a:rPr lang="en-US" dirty="0"/>
              <a:t>Clause Learning is an essential technique in SAT solvers (1996)</a:t>
            </a:r>
          </a:p>
          <a:p>
            <a:r>
              <a:rPr lang="en-US" dirty="0"/>
              <a:t>Many learning schemes proposed, but converged on 1-UIP after Chaff’s success (2001)</a:t>
            </a:r>
          </a:p>
          <a:p>
            <a:r>
              <a:rPr lang="en-US" dirty="0">
                <a:solidFill>
                  <a:schemeClr val="accent4"/>
                </a:solidFill>
              </a:rPr>
              <a:t>LBD (Literal Block Distance) proposed as clause quality metric (2009)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A picture containing bird, flower&#10;&#10;Description automatically generated">
            <a:extLst>
              <a:ext uri="{FF2B5EF4-FFF2-40B4-BE49-F238E27FC236}">
                <a16:creationId xmlns:a16="http://schemas.microsoft.com/office/drawing/2014/main" id="{E479C395-0C3A-0D49-AE44-EBB24D590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293" y="3429000"/>
            <a:ext cx="6762750" cy="221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21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12FCE-1224-B744-AD73-4C86DB2E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Clause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2097-21FB-E84E-8959-E07E8EB83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738254" cy="3880773"/>
          </a:xfrm>
        </p:spPr>
        <p:txBody>
          <a:bodyPr/>
          <a:lstStyle/>
          <a:p>
            <a:r>
              <a:rPr lang="en-US" dirty="0"/>
              <a:t>Clause Learning is an essential technique in SAT solvers (1996)</a:t>
            </a:r>
          </a:p>
          <a:p>
            <a:r>
              <a:rPr lang="en-US" dirty="0"/>
              <a:t>Many learning schemes proposed, but converged on 1-UIP after Chaff’s success (2001)</a:t>
            </a:r>
          </a:p>
          <a:p>
            <a:r>
              <a:rPr lang="en-US" dirty="0"/>
              <a:t>LBD (Literal Block Distance) proposed as clause quality metric (2009)</a:t>
            </a:r>
          </a:p>
          <a:p>
            <a:r>
              <a:rPr lang="en-US" dirty="0">
                <a:solidFill>
                  <a:schemeClr val="accent4"/>
                </a:solidFill>
              </a:rPr>
              <a:t>1-UIP clauses have the optimal LBD among all clauses from UIP schemes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086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12FCE-1224-B744-AD73-4C86DB2E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Clause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2097-21FB-E84E-8959-E07E8EB83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738254" cy="3880773"/>
          </a:xfrm>
        </p:spPr>
        <p:txBody>
          <a:bodyPr/>
          <a:lstStyle/>
          <a:p>
            <a:r>
              <a:rPr lang="en-US" dirty="0"/>
              <a:t>Clause Learning is an essential technique in SAT solvers (1996)</a:t>
            </a:r>
          </a:p>
          <a:p>
            <a:r>
              <a:rPr lang="en-US" dirty="0"/>
              <a:t>Many learning schemes proposed, but converged on 1-UIP after Chaff’s success (2001)</a:t>
            </a:r>
          </a:p>
          <a:p>
            <a:r>
              <a:rPr lang="en-US" dirty="0"/>
              <a:t>LBD (Literal Block Distance) proposed as clause quality metric (2009)</a:t>
            </a:r>
          </a:p>
          <a:p>
            <a:r>
              <a:rPr lang="en-US" dirty="0"/>
              <a:t>1-UIP clauses have the optimal LBD among all clauses from UIP schemes</a:t>
            </a:r>
          </a:p>
          <a:p>
            <a:r>
              <a:rPr lang="en-US" dirty="0">
                <a:solidFill>
                  <a:schemeClr val="accent4"/>
                </a:solidFill>
              </a:rPr>
              <a:t>However, 1-UIP clauses can be large, and need minimization (2009)</a:t>
            </a:r>
          </a:p>
        </p:txBody>
      </p:sp>
      <p:pic>
        <p:nvPicPr>
          <p:cNvPr id="6" name="Picture 5" descr="A picture containing bird, tree, flower&#10;&#10;Description automatically generated">
            <a:extLst>
              <a:ext uri="{FF2B5EF4-FFF2-40B4-BE49-F238E27FC236}">
                <a16:creationId xmlns:a16="http://schemas.microsoft.com/office/drawing/2014/main" id="{405773D9-0BD7-6B49-8D2F-0E6CC882F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4268974"/>
            <a:ext cx="5403850" cy="246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33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12FCE-1224-B744-AD73-4C86DB2E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Clause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2097-21FB-E84E-8959-E07E8EB83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738254" cy="3880773"/>
          </a:xfrm>
        </p:spPr>
        <p:txBody>
          <a:bodyPr/>
          <a:lstStyle/>
          <a:p>
            <a:r>
              <a:rPr lang="en-US" dirty="0"/>
              <a:t>Clause Learning is an essential technique in SAT solvers (1996)</a:t>
            </a:r>
          </a:p>
          <a:p>
            <a:r>
              <a:rPr lang="en-US" dirty="0"/>
              <a:t>Many learning schemes proposed, but converged on 1-UIP after Chaff’s success (2001)</a:t>
            </a:r>
          </a:p>
          <a:p>
            <a:r>
              <a:rPr lang="en-US" dirty="0"/>
              <a:t>LBD (Literal Block Distance) proposed as clause quality metric (2009)</a:t>
            </a:r>
          </a:p>
          <a:p>
            <a:r>
              <a:rPr lang="en-US" dirty="0"/>
              <a:t>1-UIP clauses have the optimal LBD among all clauses from UIP schemes</a:t>
            </a:r>
          </a:p>
          <a:p>
            <a:r>
              <a:rPr lang="en-US" dirty="0"/>
              <a:t>However, 1-UIP clauses can be large, and need minimizations (2009)</a:t>
            </a:r>
          </a:p>
          <a:p>
            <a:r>
              <a:rPr lang="en-CA" dirty="0">
                <a:solidFill>
                  <a:schemeClr val="accent4"/>
                </a:solidFill>
              </a:rPr>
              <a:t>Investigation of Chaff's 1-UIP scheme came before our knowledge of LBD and techniques for clause minimization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04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C36B3-F0F6-0B46-995F-01DE3234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/>
              <a:t>Our Goals: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8B31B0-4F39-4A16-868E-95F58F2CF1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629243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67025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1584</Words>
  <Application>Microsoft Macintosh PowerPoint</Application>
  <PresentationFormat>Widescreen</PresentationFormat>
  <Paragraphs>174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Cambria Math</vt:lpstr>
      <vt:lpstr>Trebuchet MS</vt:lpstr>
      <vt:lpstr>Wingdings 3</vt:lpstr>
      <vt:lpstr>Facet</vt:lpstr>
      <vt:lpstr>Clause Size Reduction with all-UIP Learning</vt:lpstr>
      <vt:lpstr>Introduction</vt:lpstr>
      <vt:lpstr>Clause Learning</vt:lpstr>
      <vt:lpstr>Clause Learning</vt:lpstr>
      <vt:lpstr>Clause Learning</vt:lpstr>
      <vt:lpstr>Clause Learning</vt:lpstr>
      <vt:lpstr>Clause Learning</vt:lpstr>
      <vt:lpstr>Clause Learning</vt:lpstr>
      <vt:lpstr>Our Goals:</vt:lpstr>
      <vt:lpstr>Re-examine Existing Learning Schemes</vt:lpstr>
      <vt:lpstr>Learning Schemes</vt:lpstr>
      <vt:lpstr>Schemes Comparison</vt:lpstr>
      <vt:lpstr>Reasons to Prefer 1-UIP</vt:lpstr>
      <vt:lpstr>Alternative Learning Schemes</vt:lpstr>
      <vt:lpstr>Using all-UIP Clause Learning</vt:lpstr>
      <vt:lpstr>Why Learn Shorter Clause</vt:lpstr>
      <vt:lpstr>stable-alluip Clause Learner</vt:lpstr>
      <vt:lpstr>PowerPoint Presentation</vt:lpstr>
      <vt:lpstr>Try-uip-level 6</vt:lpstr>
      <vt:lpstr>PowerPoint Presentation</vt:lpstr>
      <vt:lpstr>Try-uip-level 5</vt:lpstr>
      <vt:lpstr>Try-uip-level 5</vt:lpstr>
      <vt:lpstr>PowerPoint Presentation</vt:lpstr>
      <vt:lpstr>Optimization 1: Early Stop</vt:lpstr>
      <vt:lpstr>PowerPoint Presentation</vt:lpstr>
      <vt:lpstr>Optimization 2: t_gap</vt:lpstr>
      <vt:lpstr>PowerPoint Presentation</vt:lpstr>
      <vt:lpstr>Variants of stble-alluip to Adjust Variable Activity </vt:lpstr>
      <vt:lpstr>stable-alluip with Chronological Backtracking</vt:lpstr>
      <vt:lpstr>Experiments and Results </vt:lpstr>
      <vt:lpstr>Experiment Setup</vt:lpstr>
      <vt:lpstr>PowerPoint Presentation</vt:lpstr>
      <vt:lpstr>PowerPoint Presentation</vt:lpstr>
      <vt:lpstr>PowerPoint Presentation</vt:lpstr>
      <vt:lpstr>Experiment stable-alluip with Modern Solvers</vt:lpstr>
      <vt:lpstr>Results on MapleLCMDist (2017 Winner)</vt:lpstr>
      <vt:lpstr>Results on Maple_lcm_dist_chronobt (2018 Winner)</vt:lpstr>
      <vt:lpstr>Results on Maple_lcm_distchronobt-dl-v3 (2019 Winner)</vt:lpstr>
      <vt:lpstr>Results on expMaple_CM_GCBumpOnlyLRB (2019 Competitor)</vt:lpstr>
      <vt:lpstr>Results on CaDiCaL 1.2.1</vt:lpstr>
      <vt:lpstr>Summary</vt:lpstr>
      <vt:lpstr>Through our Work:</vt:lpstr>
      <vt:lpstr>Questions?</vt:lpstr>
      <vt:lpstr>Backup Slides</vt:lpstr>
      <vt:lpstr>Clause Learning Landscape</vt:lpstr>
      <vt:lpstr>stable-alluip Decision Policy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Clause Size Reduction with all-UIP Learning</dc:title>
  <dc:creator>Nick Feng</dc:creator>
  <cp:lastModifiedBy>Nick Feng</cp:lastModifiedBy>
  <cp:revision>10</cp:revision>
  <dcterms:created xsi:type="dcterms:W3CDTF">2020-06-24T22:39:08Z</dcterms:created>
  <dcterms:modified xsi:type="dcterms:W3CDTF">2020-06-25T00:41:31Z</dcterms:modified>
</cp:coreProperties>
</file>